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6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Lst>
  <p:sldSz cx="9144000" cy="6858000" type="screen4x3"/>
  <p:notesSz cx="6858000" cy="9144000"/>
  <p:embeddedFontLst>
    <p:embeddedFont>
      <p:font typeface="Times" panose="02020603050405020304" pitchFamily="18" charset="0"/>
      <p:regular r:id="rId65"/>
      <p:bold r:id="rId66"/>
      <p:italic r:id="rId67"/>
      <p:boldItalic r:id="rId68"/>
    </p:embeddedFont>
    <p:embeddedFont>
      <p:font typeface="Tahoma" panose="020B0604030504040204" pitchFamily="34" charset="0"/>
      <p:regular r:id="rId69"/>
      <p:bold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3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font" Target="fonts/font4.fntdata"/><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2.fntdata"/><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1.fntdata"/><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30369288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21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186" name="Google Shape;18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 name="Google Shape;1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937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11</a:t>
            </a:fld>
            <a:endParaRPr/>
          </a:p>
        </p:txBody>
      </p:sp>
      <p:sp>
        <p:nvSpPr>
          <p:cNvPr id="196" name="Google Shape;19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 name="Google Shape;19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87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214" name="Google Shape;21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245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224" name="Google Shape;22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388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234" name="Google Shape;23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470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247" name="Google Shape;24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970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264" name="Google Shape;26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5" name="Google Shape;265;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471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17</a:t>
            </a:fld>
            <a:endParaRPr/>
          </a:p>
        </p:txBody>
      </p:sp>
      <p:sp>
        <p:nvSpPr>
          <p:cNvPr id="281" name="Google Shape;28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505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291" name="Google Shape;29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 name="Google Shape;29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553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302" name="Google Shape;30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418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266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313" name="Google Shape;31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973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324" name="Google Shape;32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636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339" name="Google Shape;33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0" name="Google Shape;3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348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361" name="Google Shape;36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2" name="Google Shape;36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761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393" name="Google Shape;39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10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403" name="Google Shape;40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76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413" name="Google Shape;41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4" name="Google Shape;414;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223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428" name="Google Shape;42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9" name="Google Shape;429;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125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439" name="Google Shape;43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0" name="Google Shape;44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118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29</a:t>
            </a:fld>
            <a:endParaRPr/>
          </a:p>
        </p:txBody>
      </p:sp>
      <p:sp>
        <p:nvSpPr>
          <p:cNvPr id="448" name="Google Shape;44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9" name="Google Shape;44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120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23.#</a:t>
            </a:r>
            <a:endParaRPr/>
          </a:p>
        </p:txBody>
      </p:sp>
      <p:sp>
        <p:nvSpPr>
          <p:cNvPr id="107" name="Google Shape;10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788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458" name="Google Shape;458;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 name="Google Shape;459;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27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478" name="Google Shape;47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9" name="Google Shape;479;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461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493" name="Google Shape;493;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4" name="Google Shape;494;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632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508" name="Google Shape;50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069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34</a:t>
            </a:fld>
            <a:endParaRPr/>
          </a:p>
        </p:txBody>
      </p:sp>
      <p:sp>
        <p:nvSpPr>
          <p:cNvPr id="517" name="Google Shape;517;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8" name="Google Shape;518;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492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527" name="Google Shape;527;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117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36</a:t>
            </a:fld>
            <a:endParaRPr/>
          </a:p>
        </p:txBody>
      </p:sp>
      <p:sp>
        <p:nvSpPr>
          <p:cNvPr id="535" name="Google Shape;535;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6" name="Google Shape;536;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604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37</a:t>
            </a:fld>
            <a:endParaRPr/>
          </a:p>
        </p:txBody>
      </p:sp>
      <p:sp>
        <p:nvSpPr>
          <p:cNvPr id="546" name="Google Shape;5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588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557" name="Google Shape;55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8" name="Google Shape;558;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080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572" name="Google Shape;572;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3" name="Google Shape;573;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01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122" name="Google Shape;12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710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587" name="Google Shape;587;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8" name="Google Shape;588;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710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595" name="Google Shape;59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190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4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606" name="Google Shape;606;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7" name="Google Shape;607;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241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614" name="Google Shape;61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5" name="Google Shape;615;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088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623" name="Google Shape;623;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4" name="Google Shape;624;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121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4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45</a:t>
            </a:fld>
            <a:endParaRPr/>
          </a:p>
        </p:txBody>
      </p:sp>
      <p:sp>
        <p:nvSpPr>
          <p:cNvPr id="632" name="Google Shape;632;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3" name="Google Shape;633;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2289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642" name="Google Shape;642;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3" name="Google Shape;643;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609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4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47</a:t>
            </a:fld>
            <a:endParaRPr/>
          </a:p>
        </p:txBody>
      </p:sp>
      <p:sp>
        <p:nvSpPr>
          <p:cNvPr id="650" name="Google Shape;650;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1" name="Google Shape;651;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897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4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660" name="Google Shape;66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1" name="Google Shape;66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928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668" name="Google Shape;668;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9" name="Google Shape;669;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51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132" name="Google Shape;13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407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5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683" name="Google Shape;683;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4" name="Google Shape;684;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55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5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698" name="Google Shape;698;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9" name="Google Shape;699;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85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5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706" name="Google Shape;70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4024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5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53</a:t>
            </a:fld>
            <a:endParaRPr/>
          </a:p>
        </p:txBody>
      </p:sp>
      <p:sp>
        <p:nvSpPr>
          <p:cNvPr id="714" name="Google Shape;714;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5" name="Google Shape;715;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33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5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724" name="Google Shape;724;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5" name="Google Shape;725;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140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5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55</a:t>
            </a:fld>
            <a:endParaRPr/>
          </a:p>
        </p:txBody>
      </p:sp>
      <p:sp>
        <p:nvSpPr>
          <p:cNvPr id="733" name="Google Shape;733;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4" name="Google Shape;734;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031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5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56</a:t>
            </a:fld>
            <a:endParaRPr/>
          </a:p>
        </p:txBody>
      </p:sp>
      <p:sp>
        <p:nvSpPr>
          <p:cNvPr id="743" name="Google Shape;743;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4" name="Google Shape;744;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860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5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753" name="Google Shape;753;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4" name="Google Shape;754;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566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5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761" name="Google Shape;76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2" name="Google Shape;762;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3180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5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770" name="Google Shape;77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1" name="Google Shape;771;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050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143" name="Google Shape;14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9575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6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785" name="Google Shape;785;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6" name="Google Shape;7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018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158" name="Google Shape;15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51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166" name="Google Shape;16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 name="Google Shape;16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078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23.#</a:t>
            </a:r>
            <a:endParaRPr/>
          </a:p>
        </p:txBody>
      </p:sp>
      <p:sp>
        <p:nvSpPr>
          <p:cNvPr id="178" name="Google Shape;17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 name="Google Shape;17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925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23.</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notesSlide" Target="../notesSlides/notesSlide23.xml"/><Relationship Id="rId16"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6.png"/><Relationship Id="rId4" Type="http://schemas.openxmlformats.org/officeDocument/2006/relationships/image" Target="../media/image106.png"/><Relationship Id="rId9" Type="http://schemas.openxmlformats.org/officeDocument/2006/relationships/image" Target="../media/image1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28.png"/><Relationship Id="rId4" Type="http://schemas.openxmlformats.org/officeDocument/2006/relationships/image" Target="../media/image106.png"/><Relationship Id="rId9"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10" Type="http://schemas.openxmlformats.org/officeDocument/2006/relationships/image" Target="../media/image112.png"/><Relationship Id="rId4" Type="http://schemas.openxmlformats.org/officeDocument/2006/relationships/image" Target="../media/image137.png"/><Relationship Id="rId9" Type="http://schemas.openxmlformats.org/officeDocument/2006/relationships/image" Target="../media/image14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23</a:t>
            </a:r>
            <a:endParaRPr/>
          </a:p>
        </p:txBody>
      </p:sp>
      <p:pic>
        <p:nvPicPr>
          <p:cNvPr id="87" name="Google Shape;87;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8" name="Google Shape;88;p16"/>
          <p:cNvSpPr txBox="1"/>
          <p:nvPr/>
        </p:nvSpPr>
        <p:spPr>
          <a:xfrm>
            <a:off x="152400" y="3048000"/>
            <a:ext cx="4156075" cy="30464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Introduction</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To</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Transport Layer</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10</a:t>
            </a:fld>
            <a:endParaRPr/>
          </a:p>
        </p:txBody>
      </p:sp>
      <p:sp>
        <p:nvSpPr>
          <p:cNvPr id="190" name="Google Shape;190;p2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23.5:  </a:t>
            </a:r>
            <a:r>
              <a:rPr lang="en-US" sz="2000" b="1" i="1" u="none">
                <a:solidFill>
                  <a:schemeClr val="dk1"/>
                </a:solidFill>
                <a:latin typeface="Times"/>
                <a:ea typeface="Times"/>
                <a:cs typeface="Times"/>
                <a:sym typeface="Times"/>
              </a:rPr>
              <a:t>ICANN ranges</a:t>
            </a:r>
            <a:endParaRPr/>
          </a:p>
        </p:txBody>
      </p:sp>
      <p:pic>
        <p:nvPicPr>
          <p:cNvPr id="191" name="Google Shape;191;p25"/>
          <p:cNvPicPr preferRelativeResize="0"/>
          <p:nvPr/>
        </p:nvPicPr>
        <p:blipFill rotWithShape="1">
          <a:blip r:embed="rId3">
            <a:alphaModFix/>
          </a:blip>
          <a:srcRect/>
          <a:stretch/>
        </p:blipFill>
        <p:spPr>
          <a:xfrm>
            <a:off x="304800" y="1844675"/>
            <a:ext cx="1217612" cy="742950"/>
          </a:xfrm>
          <a:prstGeom prst="rect">
            <a:avLst/>
          </a:prstGeom>
          <a:noFill/>
          <a:ln>
            <a:noFill/>
          </a:ln>
        </p:spPr>
      </p:pic>
      <p:pic>
        <p:nvPicPr>
          <p:cNvPr id="192" name="Google Shape;192;p25"/>
          <p:cNvPicPr preferRelativeResize="0"/>
          <p:nvPr/>
        </p:nvPicPr>
        <p:blipFill rotWithShape="1">
          <a:blip r:embed="rId4">
            <a:alphaModFix/>
          </a:blip>
          <a:srcRect/>
          <a:stretch/>
        </p:blipFill>
        <p:spPr>
          <a:xfrm>
            <a:off x="1255712" y="3089275"/>
            <a:ext cx="4687887" cy="1000125"/>
          </a:xfrm>
          <a:prstGeom prst="rect">
            <a:avLst/>
          </a:prstGeom>
          <a:noFill/>
          <a:ln>
            <a:noFill/>
          </a:ln>
        </p:spPr>
      </p:pic>
      <p:pic>
        <p:nvPicPr>
          <p:cNvPr id="193" name="Google Shape;193;p25"/>
          <p:cNvPicPr preferRelativeResize="0"/>
          <p:nvPr/>
        </p:nvPicPr>
        <p:blipFill rotWithShape="1">
          <a:blip r:embed="rId5">
            <a:alphaModFix/>
          </a:blip>
          <a:srcRect/>
          <a:stretch/>
        </p:blipFill>
        <p:spPr>
          <a:xfrm>
            <a:off x="5661025" y="4591050"/>
            <a:ext cx="2797175" cy="742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26"/>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UNIX, the well-known ports are stored in a file called /etc/services. We can use the </a:t>
            </a:r>
            <a:r>
              <a:rPr lang="en-US" sz="2800" b="0" i="1" u="none">
                <a:solidFill>
                  <a:schemeClr val="dk1"/>
                </a:solidFill>
                <a:latin typeface="Times New Roman"/>
                <a:ea typeface="Times New Roman"/>
                <a:cs typeface="Times New Roman"/>
                <a:sym typeface="Times New Roman"/>
              </a:rPr>
              <a:t>grep</a:t>
            </a:r>
            <a:r>
              <a:rPr lang="en-US" sz="2800" b="0" i="0" u="none">
                <a:solidFill>
                  <a:schemeClr val="dk1"/>
                </a:solidFill>
                <a:latin typeface="Times New Roman"/>
                <a:ea typeface="Times New Roman"/>
                <a:cs typeface="Times New Roman"/>
                <a:sym typeface="Times New Roman"/>
              </a:rPr>
              <a:t> utility to extract the line corresponding to the desired application. </a:t>
            </a:r>
            <a:endParaRPr/>
          </a:p>
        </p:txBody>
      </p:sp>
      <p:grpSp>
        <p:nvGrpSpPr>
          <p:cNvPr id="200" name="Google Shape;200;p26"/>
          <p:cNvGrpSpPr/>
          <p:nvPr/>
        </p:nvGrpSpPr>
        <p:grpSpPr>
          <a:xfrm>
            <a:off x="0" y="0"/>
            <a:ext cx="9144000" cy="609600"/>
            <a:chOff x="0" y="2448"/>
            <a:chExt cx="5760" cy="384"/>
          </a:xfrm>
        </p:grpSpPr>
        <p:sp>
          <p:nvSpPr>
            <p:cNvPr id="201" name="Google Shape;201;p2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2" name="Google Shape;202;p26"/>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23.1</a:t>
              </a:r>
              <a:endParaRPr/>
            </a:p>
          </p:txBody>
        </p:sp>
      </p:grpSp>
      <p:sp>
        <p:nvSpPr>
          <p:cNvPr id="203" name="Google Shape;203;p26"/>
          <p:cNvSpPr txBox="1"/>
          <p:nvPr/>
        </p:nvSpPr>
        <p:spPr>
          <a:xfrm>
            <a:off x="76200" y="3276600"/>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SNMP (see Chapter 27) uses two port numbers (161 and 162), each for a different purpose.</a:t>
            </a:r>
            <a:endParaRPr/>
          </a:p>
        </p:txBody>
      </p:sp>
      <p:grpSp>
        <p:nvGrpSpPr>
          <p:cNvPr id="204" name="Google Shape;204;p26"/>
          <p:cNvGrpSpPr/>
          <p:nvPr/>
        </p:nvGrpSpPr>
        <p:grpSpPr>
          <a:xfrm>
            <a:off x="228600" y="2133600"/>
            <a:ext cx="8264525" cy="1031875"/>
            <a:chOff x="228600" y="2133600"/>
            <a:chExt cx="8264879" cy="1031823"/>
          </a:xfrm>
        </p:grpSpPr>
        <p:pic>
          <p:nvPicPr>
            <p:cNvPr id="205" name="Google Shape;205;p26"/>
            <p:cNvPicPr preferRelativeResize="0"/>
            <p:nvPr/>
          </p:nvPicPr>
          <p:blipFill rotWithShape="1">
            <a:blip r:embed="rId3">
              <a:alphaModFix/>
            </a:blip>
            <a:srcRect/>
            <a:stretch/>
          </p:blipFill>
          <p:spPr>
            <a:xfrm>
              <a:off x="228600" y="2133600"/>
              <a:ext cx="8264879" cy="1031823"/>
            </a:xfrm>
            <a:prstGeom prst="rect">
              <a:avLst/>
            </a:prstGeom>
            <a:noFill/>
            <a:ln>
              <a:noFill/>
            </a:ln>
          </p:spPr>
        </p:pic>
        <p:sp>
          <p:nvSpPr>
            <p:cNvPr id="206" name="Google Shape;206;p26"/>
            <p:cNvSpPr txBox="1"/>
            <p:nvPr/>
          </p:nvSpPr>
          <p:spPr>
            <a:xfrm>
              <a:off x="228600" y="2133600"/>
              <a:ext cx="8153400" cy="1031823"/>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207" name="Google Shape;207;p26"/>
          <p:cNvGrpSpPr/>
          <p:nvPr/>
        </p:nvGrpSpPr>
        <p:grpSpPr>
          <a:xfrm>
            <a:off x="157162" y="4572000"/>
            <a:ext cx="8669337" cy="1336675"/>
            <a:chOff x="157612" y="4571999"/>
            <a:chExt cx="8668818" cy="1336905"/>
          </a:xfrm>
        </p:grpSpPr>
        <p:pic>
          <p:nvPicPr>
            <p:cNvPr id="208" name="Google Shape;208;p26"/>
            <p:cNvPicPr preferRelativeResize="0"/>
            <p:nvPr/>
          </p:nvPicPr>
          <p:blipFill rotWithShape="1">
            <a:blip r:embed="rId4">
              <a:alphaModFix/>
            </a:blip>
            <a:srcRect/>
            <a:stretch/>
          </p:blipFill>
          <p:spPr>
            <a:xfrm>
              <a:off x="157612" y="4648200"/>
              <a:ext cx="8325874" cy="605254"/>
            </a:xfrm>
            <a:prstGeom prst="rect">
              <a:avLst/>
            </a:prstGeom>
            <a:noFill/>
            <a:ln>
              <a:noFill/>
            </a:ln>
          </p:spPr>
        </p:pic>
        <p:pic>
          <p:nvPicPr>
            <p:cNvPr id="209" name="Google Shape;209;p26"/>
            <p:cNvPicPr preferRelativeResize="0"/>
            <p:nvPr/>
          </p:nvPicPr>
          <p:blipFill rotWithShape="1">
            <a:blip r:embed="rId5">
              <a:alphaModFix/>
            </a:blip>
            <a:srcRect/>
            <a:stretch/>
          </p:blipFill>
          <p:spPr>
            <a:xfrm>
              <a:off x="317570" y="5257800"/>
              <a:ext cx="8508860" cy="651104"/>
            </a:xfrm>
            <a:prstGeom prst="rect">
              <a:avLst/>
            </a:prstGeom>
            <a:noFill/>
            <a:ln>
              <a:noFill/>
            </a:ln>
          </p:spPr>
        </p:pic>
        <p:sp>
          <p:nvSpPr>
            <p:cNvPr id="210" name="Google Shape;210;p26"/>
            <p:cNvSpPr txBox="1"/>
            <p:nvPr/>
          </p:nvSpPr>
          <p:spPr>
            <a:xfrm>
              <a:off x="228600" y="4571999"/>
              <a:ext cx="8153400" cy="128016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211" name="Google Shape;211;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12</a:t>
            </a:fld>
            <a:endParaRPr/>
          </a:p>
        </p:txBody>
      </p:sp>
      <p:sp>
        <p:nvSpPr>
          <p:cNvPr id="218" name="Google Shape;218;p2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23.6:  </a:t>
            </a:r>
            <a:r>
              <a:rPr lang="en-US" sz="2000" b="1" i="1" u="none">
                <a:solidFill>
                  <a:schemeClr val="dk1"/>
                </a:solidFill>
                <a:latin typeface="Times"/>
                <a:ea typeface="Times"/>
                <a:cs typeface="Times"/>
                <a:sym typeface="Times"/>
              </a:rPr>
              <a:t>Socket address</a:t>
            </a:r>
            <a:endParaRPr/>
          </a:p>
        </p:txBody>
      </p:sp>
      <p:pic>
        <p:nvPicPr>
          <p:cNvPr id="219" name="Google Shape;219;p27"/>
          <p:cNvPicPr preferRelativeResize="0"/>
          <p:nvPr/>
        </p:nvPicPr>
        <p:blipFill rotWithShape="1">
          <a:blip r:embed="rId3">
            <a:alphaModFix/>
          </a:blip>
          <a:srcRect/>
          <a:stretch/>
        </p:blipFill>
        <p:spPr>
          <a:xfrm>
            <a:off x="1409700" y="1905000"/>
            <a:ext cx="2171700" cy="1738312"/>
          </a:xfrm>
          <a:prstGeom prst="rect">
            <a:avLst/>
          </a:prstGeom>
          <a:noFill/>
          <a:ln>
            <a:noFill/>
          </a:ln>
        </p:spPr>
      </p:pic>
      <p:pic>
        <p:nvPicPr>
          <p:cNvPr id="220" name="Google Shape;220;p27"/>
          <p:cNvPicPr preferRelativeResize="0"/>
          <p:nvPr/>
        </p:nvPicPr>
        <p:blipFill rotWithShape="1">
          <a:blip r:embed="rId4">
            <a:alphaModFix/>
          </a:blip>
          <a:srcRect/>
          <a:stretch/>
        </p:blipFill>
        <p:spPr>
          <a:xfrm>
            <a:off x="5638800" y="1905000"/>
            <a:ext cx="1624012" cy="1738312"/>
          </a:xfrm>
          <a:prstGeom prst="rect">
            <a:avLst/>
          </a:prstGeom>
          <a:noFill/>
          <a:ln>
            <a:noFill/>
          </a:ln>
        </p:spPr>
      </p:pic>
      <p:pic>
        <p:nvPicPr>
          <p:cNvPr id="221" name="Google Shape;221;p27"/>
          <p:cNvPicPr preferRelativeResize="0"/>
          <p:nvPr/>
        </p:nvPicPr>
        <p:blipFill rotWithShape="1">
          <a:blip r:embed="rId5">
            <a:alphaModFix/>
          </a:blip>
          <a:srcRect/>
          <a:stretch/>
        </p:blipFill>
        <p:spPr>
          <a:xfrm>
            <a:off x="1468437" y="3679825"/>
            <a:ext cx="5784850" cy="14779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13</a:t>
            </a:fld>
            <a:endParaRPr/>
          </a:p>
        </p:txBody>
      </p:sp>
      <p:sp>
        <p:nvSpPr>
          <p:cNvPr id="228" name="Google Shape;228;p2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23.7:  </a:t>
            </a:r>
            <a:r>
              <a:rPr lang="en-US" sz="2000" b="1" i="1" u="none">
                <a:solidFill>
                  <a:schemeClr val="dk1"/>
                </a:solidFill>
                <a:latin typeface="Times"/>
                <a:ea typeface="Times"/>
                <a:cs typeface="Times"/>
                <a:sym typeface="Times"/>
              </a:rPr>
              <a:t>Encapsulation and decapsulation</a:t>
            </a:r>
            <a:endParaRPr/>
          </a:p>
        </p:txBody>
      </p:sp>
      <p:pic>
        <p:nvPicPr>
          <p:cNvPr id="229" name="Google Shape;229;p28"/>
          <p:cNvPicPr preferRelativeResize="0"/>
          <p:nvPr/>
        </p:nvPicPr>
        <p:blipFill rotWithShape="1">
          <a:blip r:embed="rId3">
            <a:alphaModFix/>
          </a:blip>
          <a:srcRect/>
          <a:stretch/>
        </p:blipFill>
        <p:spPr>
          <a:xfrm>
            <a:off x="123825" y="2360612"/>
            <a:ext cx="2906712" cy="2846387"/>
          </a:xfrm>
          <a:prstGeom prst="rect">
            <a:avLst/>
          </a:prstGeom>
          <a:noFill/>
          <a:ln>
            <a:noFill/>
          </a:ln>
        </p:spPr>
      </p:pic>
      <p:pic>
        <p:nvPicPr>
          <p:cNvPr id="230" name="Google Shape;230;p28"/>
          <p:cNvPicPr preferRelativeResize="0"/>
          <p:nvPr/>
        </p:nvPicPr>
        <p:blipFill rotWithShape="1">
          <a:blip r:embed="rId4">
            <a:alphaModFix/>
          </a:blip>
          <a:srcRect/>
          <a:stretch/>
        </p:blipFill>
        <p:spPr>
          <a:xfrm>
            <a:off x="5988050" y="2360612"/>
            <a:ext cx="2927350" cy="2846387"/>
          </a:xfrm>
          <a:prstGeom prst="rect">
            <a:avLst/>
          </a:prstGeom>
          <a:noFill/>
          <a:ln>
            <a:noFill/>
          </a:ln>
        </p:spPr>
      </p:pic>
      <p:pic>
        <p:nvPicPr>
          <p:cNvPr id="231" name="Google Shape;231;p28"/>
          <p:cNvPicPr preferRelativeResize="0"/>
          <p:nvPr/>
        </p:nvPicPr>
        <p:blipFill rotWithShape="1">
          <a:blip r:embed="rId5">
            <a:alphaModFix/>
          </a:blip>
          <a:srcRect/>
          <a:stretch/>
        </p:blipFill>
        <p:spPr>
          <a:xfrm>
            <a:off x="3030537" y="4114800"/>
            <a:ext cx="2943225" cy="574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25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1250"/>
                                        <p:tgtEl>
                                          <p:spTgt spid="2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0"/>
                                        </p:tgtEl>
                                        <p:attrNameLst>
                                          <p:attrName>style.visibility</p:attrName>
                                        </p:attrNameLst>
                                      </p:cBhvr>
                                      <p:to>
                                        <p:strVal val="visible"/>
                                      </p:to>
                                    </p:set>
                                    <p:animEffect transition="in" filter="fade">
                                      <p:cBhvr>
                                        <p:cTn id="17" dur="125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sp>
        <p:nvSpPr>
          <p:cNvPr id="237" name="Google Shape;237;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14</a:t>
            </a:fld>
            <a:endParaRPr/>
          </a:p>
        </p:txBody>
      </p:sp>
      <p:sp>
        <p:nvSpPr>
          <p:cNvPr id="238" name="Google Shape;238;p2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23.8:  </a:t>
            </a:r>
            <a:r>
              <a:rPr lang="en-US" sz="2000" b="1" i="1" u="none">
                <a:solidFill>
                  <a:schemeClr val="dk1"/>
                </a:solidFill>
                <a:latin typeface="Times"/>
                <a:ea typeface="Times"/>
                <a:cs typeface="Times"/>
                <a:sym typeface="Times"/>
              </a:rPr>
              <a:t>Multiplexing and demultiplexing</a:t>
            </a:r>
            <a:endParaRPr/>
          </a:p>
        </p:txBody>
      </p:sp>
      <p:pic>
        <p:nvPicPr>
          <p:cNvPr id="239" name="Google Shape;239;p29"/>
          <p:cNvPicPr preferRelativeResize="0"/>
          <p:nvPr/>
        </p:nvPicPr>
        <p:blipFill rotWithShape="1">
          <a:blip r:embed="rId3">
            <a:alphaModFix/>
          </a:blip>
          <a:srcRect/>
          <a:stretch/>
        </p:blipFill>
        <p:spPr>
          <a:xfrm>
            <a:off x="230187" y="1524000"/>
            <a:ext cx="2665412" cy="3140075"/>
          </a:xfrm>
          <a:prstGeom prst="rect">
            <a:avLst/>
          </a:prstGeom>
          <a:noFill/>
          <a:ln>
            <a:noFill/>
          </a:ln>
        </p:spPr>
      </p:pic>
      <p:pic>
        <p:nvPicPr>
          <p:cNvPr id="240" name="Google Shape;240;p29"/>
          <p:cNvPicPr preferRelativeResize="0"/>
          <p:nvPr/>
        </p:nvPicPr>
        <p:blipFill rotWithShape="1">
          <a:blip r:embed="rId4">
            <a:alphaModFix/>
          </a:blip>
          <a:srcRect/>
          <a:stretch/>
        </p:blipFill>
        <p:spPr>
          <a:xfrm>
            <a:off x="5773737" y="685800"/>
            <a:ext cx="2673350" cy="2698750"/>
          </a:xfrm>
          <a:prstGeom prst="rect">
            <a:avLst/>
          </a:prstGeom>
          <a:noFill/>
          <a:ln>
            <a:noFill/>
          </a:ln>
        </p:spPr>
      </p:pic>
      <p:pic>
        <p:nvPicPr>
          <p:cNvPr id="241" name="Google Shape;241;p29"/>
          <p:cNvPicPr preferRelativeResize="0"/>
          <p:nvPr/>
        </p:nvPicPr>
        <p:blipFill rotWithShape="1">
          <a:blip r:embed="rId5">
            <a:alphaModFix/>
          </a:blip>
          <a:srcRect/>
          <a:stretch/>
        </p:blipFill>
        <p:spPr>
          <a:xfrm>
            <a:off x="5773737" y="3924300"/>
            <a:ext cx="2684462" cy="2705100"/>
          </a:xfrm>
          <a:prstGeom prst="rect">
            <a:avLst/>
          </a:prstGeom>
          <a:noFill/>
          <a:ln>
            <a:noFill/>
          </a:ln>
        </p:spPr>
      </p:pic>
      <p:pic>
        <p:nvPicPr>
          <p:cNvPr id="242" name="Google Shape;242;p29"/>
          <p:cNvPicPr preferRelativeResize="0"/>
          <p:nvPr/>
        </p:nvPicPr>
        <p:blipFill rotWithShape="1">
          <a:blip r:embed="rId6">
            <a:alphaModFix/>
          </a:blip>
          <a:srcRect/>
          <a:stretch/>
        </p:blipFill>
        <p:spPr>
          <a:xfrm>
            <a:off x="2895600" y="2387600"/>
            <a:ext cx="2878137" cy="1536700"/>
          </a:xfrm>
          <a:prstGeom prst="rect">
            <a:avLst/>
          </a:prstGeom>
          <a:noFill/>
          <a:ln>
            <a:noFill/>
          </a:ln>
        </p:spPr>
      </p:pic>
      <p:pic>
        <p:nvPicPr>
          <p:cNvPr id="243" name="Google Shape;243;p29"/>
          <p:cNvPicPr preferRelativeResize="0"/>
          <p:nvPr/>
        </p:nvPicPr>
        <p:blipFill rotWithShape="1">
          <a:blip r:embed="rId7">
            <a:alphaModFix/>
          </a:blip>
          <a:srcRect/>
          <a:stretch/>
        </p:blipFill>
        <p:spPr>
          <a:xfrm>
            <a:off x="2911475" y="4162425"/>
            <a:ext cx="2862262" cy="2238375"/>
          </a:xfrm>
          <a:prstGeom prst="rect">
            <a:avLst/>
          </a:prstGeom>
          <a:noFill/>
          <a:ln>
            <a:noFill/>
          </a:ln>
        </p:spPr>
      </p:pic>
      <p:pic>
        <p:nvPicPr>
          <p:cNvPr id="244" name="Google Shape;244;p29"/>
          <p:cNvPicPr preferRelativeResize="0"/>
          <p:nvPr/>
        </p:nvPicPr>
        <p:blipFill rotWithShape="1">
          <a:blip r:embed="rId8">
            <a:alphaModFix/>
          </a:blip>
          <a:srcRect/>
          <a:stretch/>
        </p:blipFill>
        <p:spPr>
          <a:xfrm>
            <a:off x="1219200" y="4953000"/>
            <a:ext cx="1412875" cy="9445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0"/>
                                        </p:tgtEl>
                                        <p:attrNameLst>
                                          <p:attrName>style.visibility</p:attrName>
                                        </p:attrNameLst>
                                      </p:cBhvr>
                                      <p:to>
                                        <p:strVal val="visible"/>
                                      </p:to>
                                    </p:set>
                                    <p:animEffect transition="in" filter="fade">
                                      <p:cBhvr>
                                        <p:cTn id="17" dur="500"/>
                                        <p:tgtEl>
                                          <p:spTgt spid="2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3"/>
                                        </p:tgtEl>
                                        <p:attrNameLst>
                                          <p:attrName>style.visibility</p:attrName>
                                        </p:attrNameLst>
                                      </p:cBhvr>
                                      <p:to>
                                        <p:strVal val="visible"/>
                                      </p:to>
                                    </p:set>
                                    <p:animEffect transition="in" filter="fade">
                                      <p:cBhvr>
                                        <p:cTn id="22" dur="500"/>
                                        <p:tgtEl>
                                          <p:spTgt spid="2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1"/>
                                        </p:tgtEl>
                                        <p:attrNameLst>
                                          <p:attrName>style.visibility</p:attrName>
                                        </p:attrNameLst>
                                      </p:cBhvr>
                                      <p:to>
                                        <p:strVal val="visible"/>
                                      </p:to>
                                    </p:set>
                                    <p:animEffect transition="in" filter="fade">
                                      <p:cBhvr>
                                        <p:cTn id="27" dur="500"/>
                                        <p:tgtEl>
                                          <p:spTgt spid="24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15</a:t>
            </a:fld>
            <a:endParaRPr/>
          </a:p>
        </p:txBody>
      </p:sp>
      <p:sp>
        <p:nvSpPr>
          <p:cNvPr id="251" name="Google Shape;251;p3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23.9:  </a:t>
            </a:r>
            <a:r>
              <a:rPr lang="en-US" sz="2000" b="1" i="1" u="none">
                <a:solidFill>
                  <a:schemeClr val="dk1"/>
                </a:solidFill>
                <a:latin typeface="Times"/>
                <a:ea typeface="Times"/>
                <a:cs typeface="Times"/>
                <a:sym typeface="Times"/>
              </a:rPr>
              <a:t> Pushing or pulling</a:t>
            </a:r>
            <a:endParaRPr/>
          </a:p>
        </p:txBody>
      </p:sp>
      <p:pic>
        <p:nvPicPr>
          <p:cNvPr id="252" name="Google Shape;252;p30"/>
          <p:cNvPicPr preferRelativeResize="0"/>
          <p:nvPr/>
        </p:nvPicPr>
        <p:blipFill rotWithShape="1">
          <a:blip r:embed="rId3">
            <a:alphaModFix/>
          </a:blip>
          <a:srcRect/>
          <a:stretch/>
        </p:blipFill>
        <p:spPr>
          <a:xfrm>
            <a:off x="338137" y="1724025"/>
            <a:ext cx="1306512" cy="630237"/>
          </a:xfrm>
          <a:prstGeom prst="rect">
            <a:avLst/>
          </a:prstGeom>
          <a:noFill/>
          <a:ln>
            <a:noFill/>
          </a:ln>
        </p:spPr>
      </p:pic>
      <p:pic>
        <p:nvPicPr>
          <p:cNvPr id="253" name="Google Shape;253;p30"/>
          <p:cNvPicPr preferRelativeResize="0"/>
          <p:nvPr/>
        </p:nvPicPr>
        <p:blipFill rotWithShape="1">
          <a:blip r:embed="rId4">
            <a:alphaModFix/>
          </a:blip>
          <a:srcRect/>
          <a:stretch/>
        </p:blipFill>
        <p:spPr>
          <a:xfrm>
            <a:off x="4235450" y="1800225"/>
            <a:ext cx="1306512" cy="630237"/>
          </a:xfrm>
          <a:prstGeom prst="rect">
            <a:avLst/>
          </a:prstGeom>
          <a:noFill/>
          <a:ln>
            <a:noFill/>
          </a:ln>
        </p:spPr>
      </p:pic>
      <p:pic>
        <p:nvPicPr>
          <p:cNvPr id="254" name="Google Shape;254;p30"/>
          <p:cNvPicPr preferRelativeResize="0"/>
          <p:nvPr/>
        </p:nvPicPr>
        <p:blipFill rotWithShape="1">
          <a:blip r:embed="rId5">
            <a:alphaModFix/>
          </a:blip>
          <a:srcRect/>
          <a:stretch/>
        </p:blipFill>
        <p:spPr>
          <a:xfrm>
            <a:off x="2147887" y="2790825"/>
            <a:ext cx="1357312" cy="373062"/>
          </a:xfrm>
          <a:prstGeom prst="rect">
            <a:avLst/>
          </a:prstGeom>
          <a:noFill/>
          <a:ln>
            <a:noFill/>
          </a:ln>
        </p:spPr>
      </p:pic>
      <p:pic>
        <p:nvPicPr>
          <p:cNvPr id="255" name="Google Shape;255;p30"/>
          <p:cNvPicPr preferRelativeResize="0"/>
          <p:nvPr/>
        </p:nvPicPr>
        <p:blipFill rotWithShape="1">
          <a:blip r:embed="rId3">
            <a:alphaModFix/>
          </a:blip>
          <a:srcRect/>
          <a:stretch/>
        </p:blipFill>
        <p:spPr>
          <a:xfrm>
            <a:off x="3663950" y="4713287"/>
            <a:ext cx="1306512" cy="628650"/>
          </a:xfrm>
          <a:prstGeom prst="rect">
            <a:avLst/>
          </a:prstGeom>
          <a:noFill/>
          <a:ln>
            <a:noFill/>
          </a:ln>
        </p:spPr>
      </p:pic>
      <p:pic>
        <p:nvPicPr>
          <p:cNvPr id="256" name="Google Shape;256;p30"/>
          <p:cNvPicPr preferRelativeResize="0"/>
          <p:nvPr/>
        </p:nvPicPr>
        <p:blipFill rotWithShape="1">
          <a:blip r:embed="rId4">
            <a:alphaModFix/>
          </a:blip>
          <a:srcRect/>
          <a:stretch/>
        </p:blipFill>
        <p:spPr>
          <a:xfrm>
            <a:off x="7388225" y="4714875"/>
            <a:ext cx="1308100" cy="628650"/>
          </a:xfrm>
          <a:prstGeom prst="rect">
            <a:avLst/>
          </a:prstGeom>
          <a:noFill/>
          <a:ln>
            <a:noFill/>
          </a:ln>
        </p:spPr>
      </p:pic>
      <p:pic>
        <p:nvPicPr>
          <p:cNvPr id="257" name="Google Shape;257;p30"/>
          <p:cNvPicPr preferRelativeResize="0"/>
          <p:nvPr/>
        </p:nvPicPr>
        <p:blipFill rotWithShape="1">
          <a:blip r:embed="rId6">
            <a:alphaModFix/>
          </a:blip>
          <a:srcRect/>
          <a:stretch/>
        </p:blipFill>
        <p:spPr>
          <a:xfrm>
            <a:off x="5584825" y="5722937"/>
            <a:ext cx="1273175" cy="373062"/>
          </a:xfrm>
          <a:prstGeom prst="rect">
            <a:avLst/>
          </a:prstGeom>
          <a:noFill/>
          <a:ln>
            <a:noFill/>
          </a:ln>
        </p:spPr>
      </p:pic>
      <p:pic>
        <p:nvPicPr>
          <p:cNvPr id="258" name="Google Shape;258;p30"/>
          <p:cNvPicPr preferRelativeResize="0"/>
          <p:nvPr/>
        </p:nvPicPr>
        <p:blipFill rotWithShape="1">
          <a:blip r:embed="rId7">
            <a:alphaModFix/>
          </a:blip>
          <a:srcRect/>
          <a:stretch/>
        </p:blipFill>
        <p:spPr>
          <a:xfrm>
            <a:off x="1674812" y="1828800"/>
            <a:ext cx="2549525" cy="723900"/>
          </a:xfrm>
          <a:prstGeom prst="rect">
            <a:avLst/>
          </a:prstGeom>
          <a:noFill/>
          <a:ln>
            <a:noFill/>
          </a:ln>
        </p:spPr>
      </p:pic>
      <p:pic>
        <p:nvPicPr>
          <p:cNvPr id="259" name="Google Shape;259;p30"/>
          <p:cNvPicPr preferRelativeResize="0"/>
          <p:nvPr/>
        </p:nvPicPr>
        <p:blipFill rotWithShape="1">
          <a:blip r:embed="rId8">
            <a:alphaModFix/>
          </a:blip>
          <a:srcRect/>
          <a:stretch/>
        </p:blipFill>
        <p:spPr>
          <a:xfrm>
            <a:off x="939800" y="1057275"/>
            <a:ext cx="3949700" cy="658812"/>
          </a:xfrm>
          <a:prstGeom prst="rect">
            <a:avLst/>
          </a:prstGeom>
          <a:noFill/>
          <a:ln>
            <a:noFill/>
          </a:ln>
        </p:spPr>
      </p:pic>
      <p:pic>
        <p:nvPicPr>
          <p:cNvPr id="260" name="Google Shape;260;p30"/>
          <p:cNvPicPr preferRelativeResize="0"/>
          <p:nvPr/>
        </p:nvPicPr>
        <p:blipFill rotWithShape="1">
          <a:blip r:embed="rId9">
            <a:alphaModFix/>
          </a:blip>
          <a:srcRect/>
          <a:stretch/>
        </p:blipFill>
        <p:spPr>
          <a:xfrm>
            <a:off x="5016500" y="4713287"/>
            <a:ext cx="2338387" cy="695325"/>
          </a:xfrm>
          <a:prstGeom prst="rect">
            <a:avLst/>
          </a:prstGeom>
          <a:noFill/>
          <a:ln>
            <a:noFill/>
          </a:ln>
        </p:spPr>
      </p:pic>
      <p:pic>
        <p:nvPicPr>
          <p:cNvPr id="261" name="Google Shape;261;p30"/>
          <p:cNvPicPr preferRelativeResize="0"/>
          <p:nvPr/>
        </p:nvPicPr>
        <p:blipFill rotWithShape="1">
          <a:blip r:embed="rId10">
            <a:alphaModFix/>
          </a:blip>
          <a:srcRect/>
          <a:stretch/>
        </p:blipFill>
        <p:spPr>
          <a:xfrm>
            <a:off x="4248150" y="3943350"/>
            <a:ext cx="3794125" cy="7000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animEffect transition="in" filter="fade">
                                      <p:cBhvr>
                                        <p:cTn id="17" dur="500"/>
                                        <p:tgtEl>
                                          <p:spTgt spid="2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9"/>
                                        </p:tgtEl>
                                        <p:attrNameLst>
                                          <p:attrName>style.visibility</p:attrName>
                                        </p:attrNameLst>
                                      </p:cBhvr>
                                      <p:to>
                                        <p:strVal val="visible"/>
                                      </p:to>
                                    </p:set>
                                    <p:animEffect transition="in" filter="fade">
                                      <p:cBhvr>
                                        <p:cTn id="22" dur="500"/>
                                        <p:tgtEl>
                                          <p:spTgt spid="25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1"/>
                                        </p:tgtEl>
                                        <p:attrNameLst>
                                          <p:attrName>style.visibility</p:attrName>
                                        </p:attrNameLst>
                                      </p:cBhvr>
                                      <p:to>
                                        <p:strVal val="visible"/>
                                      </p:to>
                                    </p:set>
                                    <p:animEffect transition="in" filter="fade">
                                      <p:cBhvr>
                                        <p:cTn id="37" dur="500"/>
                                        <p:tgtEl>
                                          <p:spTgt spid="2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0"/>
                                        </p:tgtEl>
                                        <p:attrNameLst>
                                          <p:attrName>style.visibility</p:attrName>
                                        </p:attrNameLst>
                                      </p:cBhvr>
                                      <p:to>
                                        <p:strVal val="visible"/>
                                      </p:to>
                                    </p:set>
                                    <p:animEffect transition="in" filter="fade">
                                      <p:cBhvr>
                                        <p:cTn id="42"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16</a:t>
            </a:fld>
            <a:endParaRPr/>
          </a:p>
        </p:txBody>
      </p:sp>
      <p:sp>
        <p:nvSpPr>
          <p:cNvPr id="268" name="Google Shape;268;p3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23.10: </a:t>
            </a:r>
            <a:r>
              <a:rPr lang="en-US" sz="2000" b="1" i="1" u="none">
                <a:solidFill>
                  <a:schemeClr val="dk1"/>
                </a:solidFill>
                <a:latin typeface="Times"/>
                <a:ea typeface="Times"/>
                <a:cs typeface="Times"/>
                <a:sym typeface="Times"/>
              </a:rPr>
              <a:t>Flow control at the transport layer</a:t>
            </a:r>
            <a:endParaRPr/>
          </a:p>
        </p:txBody>
      </p:sp>
      <p:pic>
        <p:nvPicPr>
          <p:cNvPr id="269" name="Google Shape;269;p31"/>
          <p:cNvPicPr preferRelativeResize="0"/>
          <p:nvPr/>
        </p:nvPicPr>
        <p:blipFill rotWithShape="1">
          <a:blip r:embed="rId3">
            <a:alphaModFix/>
          </a:blip>
          <a:srcRect/>
          <a:stretch/>
        </p:blipFill>
        <p:spPr>
          <a:xfrm>
            <a:off x="152400" y="1489075"/>
            <a:ext cx="2541587" cy="914400"/>
          </a:xfrm>
          <a:prstGeom prst="rect">
            <a:avLst/>
          </a:prstGeom>
          <a:noFill/>
          <a:ln>
            <a:noFill/>
          </a:ln>
        </p:spPr>
      </p:pic>
      <p:pic>
        <p:nvPicPr>
          <p:cNvPr id="270" name="Google Shape;270;p31"/>
          <p:cNvPicPr preferRelativeResize="0"/>
          <p:nvPr/>
        </p:nvPicPr>
        <p:blipFill rotWithShape="1">
          <a:blip r:embed="rId4">
            <a:alphaModFix/>
          </a:blip>
          <a:srcRect/>
          <a:stretch/>
        </p:blipFill>
        <p:spPr>
          <a:xfrm>
            <a:off x="330200" y="3733800"/>
            <a:ext cx="2363787" cy="1092200"/>
          </a:xfrm>
          <a:prstGeom prst="rect">
            <a:avLst/>
          </a:prstGeom>
          <a:noFill/>
          <a:ln>
            <a:noFill/>
          </a:ln>
        </p:spPr>
      </p:pic>
      <p:pic>
        <p:nvPicPr>
          <p:cNvPr id="271" name="Google Shape;271;p31"/>
          <p:cNvPicPr preferRelativeResize="0"/>
          <p:nvPr/>
        </p:nvPicPr>
        <p:blipFill rotWithShape="1">
          <a:blip r:embed="rId5">
            <a:alphaModFix/>
          </a:blip>
          <a:srcRect/>
          <a:stretch/>
        </p:blipFill>
        <p:spPr>
          <a:xfrm>
            <a:off x="6378575" y="1489075"/>
            <a:ext cx="2536825" cy="914400"/>
          </a:xfrm>
          <a:prstGeom prst="rect">
            <a:avLst/>
          </a:prstGeom>
          <a:noFill/>
          <a:ln>
            <a:noFill/>
          </a:ln>
        </p:spPr>
      </p:pic>
      <p:pic>
        <p:nvPicPr>
          <p:cNvPr id="272" name="Google Shape;272;p31"/>
          <p:cNvPicPr preferRelativeResize="0"/>
          <p:nvPr/>
        </p:nvPicPr>
        <p:blipFill rotWithShape="1">
          <a:blip r:embed="rId6">
            <a:alphaModFix/>
          </a:blip>
          <a:srcRect/>
          <a:stretch/>
        </p:blipFill>
        <p:spPr>
          <a:xfrm>
            <a:off x="6378575" y="3743325"/>
            <a:ext cx="2368550" cy="1073150"/>
          </a:xfrm>
          <a:prstGeom prst="rect">
            <a:avLst/>
          </a:prstGeom>
          <a:noFill/>
          <a:ln>
            <a:noFill/>
          </a:ln>
        </p:spPr>
      </p:pic>
      <p:pic>
        <p:nvPicPr>
          <p:cNvPr id="273" name="Google Shape;273;p31"/>
          <p:cNvPicPr preferRelativeResize="0"/>
          <p:nvPr/>
        </p:nvPicPr>
        <p:blipFill rotWithShape="1">
          <a:blip r:embed="rId7">
            <a:alphaModFix/>
          </a:blip>
          <a:srcRect/>
          <a:stretch/>
        </p:blipFill>
        <p:spPr>
          <a:xfrm>
            <a:off x="868362" y="2438400"/>
            <a:ext cx="1112837" cy="1193800"/>
          </a:xfrm>
          <a:prstGeom prst="rect">
            <a:avLst/>
          </a:prstGeom>
          <a:noFill/>
          <a:ln>
            <a:noFill/>
          </a:ln>
        </p:spPr>
      </p:pic>
      <p:pic>
        <p:nvPicPr>
          <p:cNvPr id="274" name="Google Shape;274;p31"/>
          <p:cNvPicPr preferRelativeResize="0"/>
          <p:nvPr/>
        </p:nvPicPr>
        <p:blipFill rotWithShape="1">
          <a:blip r:embed="rId8">
            <a:alphaModFix/>
          </a:blip>
          <a:srcRect/>
          <a:stretch/>
        </p:blipFill>
        <p:spPr>
          <a:xfrm>
            <a:off x="2754312" y="1946275"/>
            <a:ext cx="1235075" cy="2103437"/>
          </a:xfrm>
          <a:prstGeom prst="rect">
            <a:avLst/>
          </a:prstGeom>
          <a:noFill/>
          <a:ln>
            <a:noFill/>
          </a:ln>
        </p:spPr>
      </p:pic>
      <p:pic>
        <p:nvPicPr>
          <p:cNvPr id="275" name="Google Shape;275;p31"/>
          <p:cNvPicPr preferRelativeResize="0"/>
          <p:nvPr/>
        </p:nvPicPr>
        <p:blipFill rotWithShape="1">
          <a:blip r:embed="rId9">
            <a:alphaModFix/>
          </a:blip>
          <a:srcRect/>
          <a:stretch/>
        </p:blipFill>
        <p:spPr>
          <a:xfrm>
            <a:off x="2751137" y="4264025"/>
            <a:ext cx="3627437" cy="396875"/>
          </a:xfrm>
          <a:prstGeom prst="rect">
            <a:avLst/>
          </a:prstGeom>
          <a:noFill/>
          <a:ln>
            <a:noFill/>
          </a:ln>
        </p:spPr>
      </p:pic>
      <p:pic>
        <p:nvPicPr>
          <p:cNvPr id="276" name="Google Shape;276;p31"/>
          <p:cNvPicPr preferRelativeResize="0"/>
          <p:nvPr/>
        </p:nvPicPr>
        <p:blipFill rotWithShape="1">
          <a:blip r:embed="rId10">
            <a:alphaModFix/>
          </a:blip>
          <a:srcRect/>
          <a:stretch/>
        </p:blipFill>
        <p:spPr>
          <a:xfrm>
            <a:off x="1905000" y="4856162"/>
            <a:ext cx="5645150" cy="722312"/>
          </a:xfrm>
          <a:prstGeom prst="rect">
            <a:avLst/>
          </a:prstGeom>
          <a:noFill/>
          <a:ln>
            <a:noFill/>
          </a:ln>
        </p:spPr>
      </p:pic>
      <p:pic>
        <p:nvPicPr>
          <p:cNvPr id="277" name="Google Shape;277;p31"/>
          <p:cNvPicPr preferRelativeResize="0"/>
          <p:nvPr/>
        </p:nvPicPr>
        <p:blipFill rotWithShape="1">
          <a:blip r:embed="rId11">
            <a:alphaModFix/>
          </a:blip>
          <a:srcRect/>
          <a:stretch/>
        </p:blipFill>
        <p:spPr>
          <a:xfrm>
            <a:off x="5638800" y="2514600"/>
            <a:ext cx="1193800" cy="1054100"/>
          </a:xfrm>
          <a:prstGeom prst="rect">
            <a:avLst/>
          </a:prstGeom>
          <a:noFill/>
          <a:ln>
            <a:noFill/>
          </a:ln>
        </p:spPr>
      </p:pic>
      <p:pic>
        <p:nvPicPr>
          <p:cNvPr id="278" name="Google Shape;278;p31"/>
          <p:cNvPicPr preferRelativeResize="0"/>
          <p:nvPr/>
        </p:nvPicPr>
        <p:blipFill rotWithShape="1">
          <a:blip r:embed="rId12">
            <a:alphaModFix/>
          </a:blip>
          <a:srcRect/>
          <a:stretch/>
        </p:blipFill>
        <p:spPr>
          <a:xfrm>
            <a:off x="7458075" y="2438400"/>
            <a:ext cx="1289050" cy="1174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
                                        </p:tgtEl>
                                        <p:attrNameLst>
                                          <p:attrName>style.visibility</p:attrName>
                                        </p:attrNameLst>
                                      </p:cBhvr>
                                      <p:to>
                                        <p:strVal val="visible"/>
                                      </p:to>
                                    </p:set>
                                    <p:animEffect transition="in" filter="fade">
                                      <p:cBhvr>
                                        <p:cTn id="17" dur="500"/>
                                        <p:tgtEl>
                                          <p:spTgt spid="2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
                                        </p:tgtEl>
                                        <p:attrNameLst>
                                          <p:attrName>style.visibility</p:attrName>
                                        </p:attrNameLst>
                                      </p:cBhvr>
                                      <p:to>
                                        <p:strVal val="visible"/>
                                      </p:to>
                                    </p:set>
                                    <p:animEffect transition="in" filter="fade">
                                      <p:cBhvr>
                                        <p:cTn id="22" dur="500"/>
                                        <p:tgtEl>
                                          <p:spTgt spid="2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5"/>
                                        </p:tgtEl>
                                        <p:attrNameLst>
                                          <p:attrName>style.visibility</p:attrName>
                                        </p:attrNameLst>
                                      </p:cBhvr>
                                      <p:to>
                                        <p:strVal val="visible"/>
                                      </p:to>
                                    </p:set>
                                    <p:animEffect transition="in" filter="fade">
                                      <p:cBhvr>
                                        <p:cTn id="27" dur="500"/>
                                        <p:tgtEl>
                                          <p:spTgt spid="2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6"/>
                                        </p:tgtEl>
                                        <p:attrNameLst>
                                          <p:attrName>style.visibility</p:attrName>
                                        </p:attrNameLst>
                                      </p:cBhvr>
                                      <p:to>
                                        <p:strVal val="visible"/>
                                      </p:to>
                                    </p:set>
                                    <p:animEffect transition="in" filter="fade">
                                      <p:cBhvr>
                                        <p:cTn id="32" dur="500"/>
                                        <p:tgtEl>
                                          <p:spTgt spid="27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7"/>
                                        </p:tgtEl>
                                        <p:attrNameLst>
                                          <p:attrName>style.visibility</p:attrName>
                                        </p:attrNameLst>
                                      </p:cBhvr>
                                      <p:to>
                                        <p:strVal val="visible"/>
                                      </p:to>
                                    </p:set>
                                    <p:animEffect transition="in" filter="fade">
                                      <p:cBhvr>
                                        <p:cTn id="37" dur="500"/>
                                        <p:tgtEl>
                                          <p:spTgt spid="27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8"/>
                                        </p:tgtEl>
                                        <p:attrNameLst>
                                          <p:attrName>style.visibility</p:attrName>
                                        </p:attrNameLst>
                                      </p:cBhvr>
                                      <p:to>
                                        <p:strVal val="visible"/>
                                      </p:to>
                                    </p:set>
                                    <p:animEffect transition="in" filter="fade">
                                      <p:cBhvr>
                                        <p:cTn id="42"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32"/>
          <p:cNvSpPr txBox="1"/>
          <p:nvPr/>
        </p:nvSpPr>
        <p:spPr>
          <a:xfrm>
            <a:off x="76200" y="609600"/>
            <a:ext cx="8839200" cy="56435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above discussion requires that the consumers communicate with the producers on two occasions: when the buffer is full and when there are vacancies. If the two parties use a buffer with only one slot, the communication can be easier. Assume that each transport layer uses one single memory location to hold a packet. When this single slot in the sending transport layer is empty, the sending transport layer sends a note to the application layer to send its next chunk; when this single slot in the receiving transport layer is empty, it sends an acknowledgment to the sending transport layer to send its next packet. As we will see later, however, this type of flow control, using a single-slot buffer at the sender and the receiver, is inefficient.</a:t>
            </a:r>
            <a:endParaRPr/>
          </a:p>
        </p:txBody>
      </p:sp>
      <p:grpSp>
        <p:nvGrpSpPr>
          <p:cNvPr id="285" name="Google Shape;285;p32"/>
          <p:cNvGrpSpPr/>
          <p:nvPr/>
        </p:nvGrpSpPr>
        <p:grpSpPr>
          <a:xfrm>
            <a:off x="0" y="0"/>
            <a:ext cx="9144000" cy="609600"/>
            <a:chOff x="0" y="2448"/>
            <a:chExt cx="5760" cy="384"/>
          </a:xfrm>
        </p:grpSpPr>
        <p:sp>
          <p:nvSpPr>
            <p:cNvPr id="286" name="Google Shape;286;p3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87" name="Google Shape;287;p32"/>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23.2</a:t>
              </a:r>
              <a:endParaRPr/>
            </a:p>
          </p:txBody>
        </p:sp>
      </p:grpSp>
      <p:sp>
        <p:nvSpPr>
          <p:cNvPr id="288" name="Google Shape;288;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18</a:t>
            </a:fld>
            <a:endParaRPr/>
          </a:p>
        </p:txBody>
      </p:sp>
      <p:sp>
        <p:nvSpPr>
          <p:cNvPr id="295" name="Google Shape;295;p3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23.11:  </a:t>
            </a:r>
            <a:r>
              <a:rPr lang="en-US" sz="2000" b="1" i="1" u="none">
                <a:solidFill>
                  <a:schemeClr val="dk1"/>
                </a:solidFill>
                <a:latin typeface="Times"/>
                <a:ea typeface="Times"/>
                <a:cs typeface="Times"/>
                <a:sym typeface="Times"/>
              </a:rPr>
              <a:t> Error control at the transport layer</a:t>
            </a:r>
            <a:endParaRPr/>
          </a:p>
        </p:txBody>
      </p:sp>
      <p:pic>
        <p:nvPicPr>
          <p:cNvPr id="296" name="Google Shape;296;p33"/>
          <p:cNvPicPr preferRelativeResize="0"/>
          <p:nvPr/>
        </p:nvPicPr>
        <p:blipFill rotWithShape="1">
          <a:blip r:embed="rId3">
            <a:alphaModFix/>
          </a:blip>
          <a:srcRect/>
          <a:stretch/>
        </p:blipFill>
        <p:spPr>
          <a:xfrm>
            <a:off x="457200" y="2667000"/>
            <a:ext cx="1557337" cy="1136650"/>
          </a:xfrm>
          <a:prstGeom prst="rect">
            <a:avLst/>
          </a:prstGeom>
          <a:noFill/>
          <a:ln>
            <a:noFill/>
          </a:ln>
        </p:spPr>
      </p:pic>
      <p:pic>
        <p:nvPicPr>
          <p:cNvPr id="297" name="Google Shape;297;p33"/>
          <p:cNvPicPr preferRelativeResize="0"/>
          <p:nvPr/>
        </p:nvPicPr>
        <p:blipFill rotWithShape="1">
          <a:blip r:embed="rId4">
            <a:alphaModFix/>
          </a:blip>
          <a:srcRect/>
          <a:stretch/>
        </p:blipFill>
        <p:spPr>
          <a:xfrm>
            <a:off x="7010400" y="2667000"/>
            <a:ext cx="1557337" cy="1136650"/>
          </a:xfrm>
          <a:prstGeom prst="rect">
            <a:avLst/>
          </a:prstGeom>
          <a:noFill/>
          <a:ln>
            <a:noFill/>
          </a:ln>
        </p:spPr>
      </p:pic>
      <p:pic>
        <p:nvPicPr>
          <p:cNvPr id="298" name="Google Shape;298;p33"/>
          <p:cNvPicPr preferRelativeResize="0"/>
          <p:nvPr/>
        </p:nvPicPr>
        <p:blipFill rotWithShape="1">
          <a:blip r:embed="rId5">
            <a:alphaModFix/>
          </a:blip>
          <a:srcRect/>
          <a:stretch/>
        </p:blipFill>
        <p:spPr>
          <a:xfrm>
            <a:off x="2008187" y="2987675"/>
            <a:ext cx="5002212" cy="396875"/>
          </a:xfrm>
          <a:prstGeom prst="rect">
            <a:avLst/>
          </a:prstGeom>
          <a:noFill/>
          <a:ln>
            <a:noFill/>
          </a:ln>
        </p:spPr>
      </p:pic>
      <p:pic>
        <p:nvPicPr>
          <p:cNvPr id="299" name="Google Shape;299;p33"/>
          <p:cNvPicPr preferRelativeResize="0"/>
          <p:nvPr/>
        </p:nvPicPr>
        <p:blipFill rotWithShape="1">
          <a:blip r:embed="rId6">
            <a:alphaModFix/>
          </a:blip>
          <a:srcRect/>
          <a:stretch/>
        </p:blipFill>
        <p:spPr>
          <a:xfrm>
            <a:off x="1066800" y="3803650"/>
            <a:ext cx="6721475" cy="4460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98"/>
                                        </p:tgtEl>
                                        <p:attrNameLst>
                                          <p:attrName>style.visibility</p:attrName>
                                        </p:attrNameLst>
                                      </p:cBhvr>
                                      <p:to>
                                        <p:strVal val="visible"/>
                                      </p:to>
                                    </p:set>
                                    <p:animEffect transition="in" filter="fade">
                                      <p:cBhvr>
                                        <p:cTn id="13" dur="500"/>
                                        <p:tgtEl>
                                          <p:spTgt spid="29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9"/>
                                        </p:tgtEl>
                                        <p:attrNameLst>
                                          <p:attrName>style.visibility</p:attrName>
                                        </p:attrNameLst>
                                      </p:cBhvr>
                                      <p:to>
                                        <p:strVal val="visible"/>
                                      </p:to>
                                    </p:set>
                                    <p:animEffect transition="in" filter="fade">
                                      <p:cBhvr>
                                        <p:cTn id="18"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19</a:t>
            </a:fld>
            <a:endParaRPr/>
          </a:p>
        </p:txBody>
      </p:sp>
      <p:sp>
        <p:nvSpPr>
          <p:cNvPr id="306" name="Google Shape;306;p3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23.12:  </a:t>
            </a:r>
            <a:r>
              <a:rPr lang="en-US" sz="2000" b="1" i="1" u="none">
                <a:solidFill>
                  <a:schemeClr val="dk1"/>
                </a:solidFill>
                <a:latin typeface="Times"/>
                <a:ea typeface="Times"/>
                <a:cs typeface="Times"/>
                <a:sym typeface="Times"/>
              </a:rPr>
              <a:t>Sliding window in circular format</a:t>
            </a:r>
            <a:endParaRPr/>
          </a:p>
        </p:txBody>
      </p:sp>
      <p:pic>
        <p:nvPicPr>
          <p:cNvPr id="307" name="Google Shape;307;p34"/>
          <p:cNvPicPr preferRelativeResize="0"/>
          <p:nvPr/>
        </p:nvPicPr>
        <p:blipFill rotWithShape="1">
          <a:blip r:embed="rId3">
            <a:alphaModFix/>
          </a:blip>
          <a:srcRect/>
          <a:stretch/>
        </p:blipFill>
        <p:spPr>
          <a:xfrm>
            <a:off x="555625" y="1119187"/>
            <a:ext cx="3155950" cy="2233612"/>
          </a:xfrm>
          <a:prstGeom prst="rect">
            <a:avLst/>
          </a:prstGeom>
          <a:noFill/>
          <a:ln>
            <a:noFill/>
          </a:ln>
        </p:spPr>
      </p:pic>
      <p:pic>
        <p:nvPicPr>
          <p:cNvPr id="308" name="Google Shape;308;p34"/>
          <p:cNvPicPr preferRelativeResize="0"/>
          <p:nvPr/>
        </p:nvPicPr>
        <p:blipFill rotWithShape="1">
          <a:blip r:embed="rId4">
            <a:alphaModFix/>
          </a:blip>
          <a:srcRect/>
          <a:stretch/>
        </p:blipFill>
        <p:spPr>
          <a:xfrm>
            <a:off x="4795837" y="1119187"/>
            <a:ext cx="3057525" cy="2233612"/>
          </a:xfrm>
          <a:prstGeom prst="rect">
            <a:avLst/>
          </a:prstGeom>
          <a:noFill/>
          <a:ln>
            <a:noFill/>
          </a:ln>
        </p:spPr>
      </p:pic>
      <p:pic>
        <p:nvPicPr>
          <p:cNvPr id="309" name="Google Shape;309;p34"/>
          <p:cNvPicPr preferRelativeResize="0"/>
          <p:nvPr/>
        </p:nvPicPr>
        <p:blipFill rotWithShape="1">
          <a:blip r:embed="rId5">
            <a:alphaModFix/>
          </a:blip>
          <a:srcRect/>
          <a:stretch/>
        </p:blipFill>
        <p:spPr>
          <a:xfrm>
            <a:off x="663575" y="3657600"/>
            <a:ext cx="2940050" cy="2762250"/>
          </a:xfrm>
          <a:prstGeom prst="rect">
            <a:avLst/>
          </a:prstGeom>
          <a:noFill/>
          <a:ln>
            <a:noFill/>
          </a:ln>
        </p:spPr>
      </p:pic>
      <p:pic>
        <p:nvPicPr>
          <p:cNvPr id="310" name="Google Shape;310;p34"/>
          <p:cNvPicPr preferRelativeResize="0"/>
          <p:nvPr/>
        </p:nvPicPr>
        <p:blipFill rotWithShape="1">
          <a:blip r:embed="rId6">
            <a:alphaModFix/>
          </a:blip>
          <a:srcRect/>
          <a:stretch/>
        </p:blipFill>
        <p:spPr>
          <a:xfrm>
            <a:off x="4776787" y="3802062"/>
            <a:ext cx="3095625" cy="26177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4418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23: Outline</a:t>
            </a:r>
            <a:endParaRPr/>
          </a:p>
        </p:txBody>
      </p:sp>
      <p:sp>
        <p:nvSpPr>
          <p:cNvPr id="103" name="Google Shape;103;p17"/>
          <p:cNvSpPr txBox="1"/>
          <p:nvPr/>
        </p:nvSpPr>
        <p:spPr>
          <a:xfrm>
            <a:off x="146050" y="1447800"/>
            <a:ext cx="89916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23.1  </a:t>
            </a:r>
            <a:r>
              <a:rPr lang="en-US" sz="3200" b="1" i="1" u="none">
                <a:solidFill>
                  <a:srgbClr val="3366FF"/>
                </a:solidFill>
                <a:latin typeface="Times"/>
                <a:ea typeface="Times"/>
                <a:cs typeface="Times"/>
                <a:sym typeface="Times"/>
              </a:rPr>
              <a:t>INTRODUCTION</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04" name="Google Shape;104;p17"/>
          <p:cNvSpPr txBox="1"/>
          <p:nvPr/>
        </p:nvSpPr>
        <p:spPr>
          <a:xfrm>
            <a:off x="146050" y="3429000"/>
            <a:ext cx="8991600" cy="11811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23.2  </a:t>
            </a:r>
            <a:r>
              <a:rPr lang="en-US" sz="3200" b="1" i="1" u="none">
                <a:solidFill>
                  <a:srgbClr val="3366FF"/>
                </a:solidFill>
                <a:latin typeface="Times"/>
                <a:ea typeface="Times"/>
                <a:cs typeface="Times"/>
                <a:sym typeface="Times"/>
              </a:rPr>
              <a:t>TRANSPORT-LAYER PROTOCOLS</a:t>
            </a:r>
            <a:r>
              <a:rPr lang="en-US" sz="3200" b="1" i="1" u="none">
                <a:solidFill>
                  <a:srgbClr val="FF0000"/>
                </a:solidFill>
                <a:latin typeface="Times"/>
                <a:ea typeface="Times"/>
                <a:cs typeface="Times"/>
                <a:sym typeface="Times"/>
              </a:rPr>
              <a:t> </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
        <p:cNvGrpSpPr/>
        <p:nvPr/>
      </p:nvGrpSpPr>
      <p:grpSpPr>
        <a:xfrm>
          <a:off x="0" y="0"/>
          <a:ext cx="0" cy="0"/>
          <a:chOff x="0" y="0"/>
          <a:chExt cx="0" cy="0"/>
        </a:xfrm>
      </p:grpSpPr>
      <p:sp>
        <p:nvSpPr>
          <p:cNvPr id="316" name="Google Shape;316;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20</a:t>
            </a:fld>
            <a:endParaRPr/>
          </a:p>
        </p:txBody>
      </p:sp>
      <p:sp>
        <p:nvSpPr>
          <p:cNvPr id="317" name="Google Shape;317;p3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23.13:  </a:t>
            </a:r>
            <a:r>
              <a:rPr lang="en-US" sz="2000" b="1" i="1" u="none">
                <a:solidFill>
                  <a:schemeClr val="dk1"/>
                </a:solidFill>
                <a:latin typeface="Times"/>
                <a:ea typeface="Times"/>
                <a:cs typeface="Times"/>
                <a:sym typeface="Times"/>
              </a:rPr>
              <a:t>Sliding window in linear format</a:t>
            </a:r>
            <a:endParaRPr/>
          </a:p>
        </p:txBody>
      </p:sp>
      <p:pic>
        <p:nvPicPr>
          <p:cNvPr id="318" name="Google Shape;318;p35"/>
          <p:cNvPicPr preferRelativeResize="0"/>
          <p:nvPr/>
        </p:nvPicPr>
        <p:blipFill rotWithShape="1">
          <a:blip r:embed="rId3">
            <a:alphaModFix/>
          </a:blip>
          <a:srcRect/>
          <a:stretch/>
        </p:blipFill>
        <p:spPr>
          <a:xfrm>
            <a:off x="381000" y="990600"/>
            <a:ext cx="4751387" cy="977900"/>
          </a:xfrm>
          <a:prstGeom prst="rect">
            <a:avLst/>
          </a:prstGeom>
          <a:noFill/>
          <a:ln>
            <a:noFill/>
          </a:ln>
        </p:spPr>
      </p:pic>
      <p:pic>
        <p:nvPicPr>
          <p:cNvPr id="319" name="Google Shape;319;p35"/>
          <p:cNvPicPr preferRelativeResize="0"/>
          <p:nvPr/>
        </p:nvPicPr>
        <p:blipFill rotWithShape="1">
          <a:blip r:embed="rId4">
            <a:alphaModFix/>
          </a:blip>
          <a:srcRect/>
          <a:stretch/>
        </p:blipFill>
        <p:spPr>
          <a:xfrm>
            <a:off x="3505200" y="2286000"/>
            <a:ext cx="4792662" cy="989012"/>
          </a:xfrm>
          <a:prstGeom prst="rect">
            <a:avLst/>
          </a:prstGeom>
          <a:noFill/>
          <a:ln>
            <a:noFill/>
          </a:ln>
        </p:spPr>
      </p:pic>
      <p:pic>
        <p:nvPicPr>
          <p:cNvPr id="320" name="Google Shape;320;p35"/>
          <p:cNvPicPr preferRelativeResize="0"/>
          <p:nvPr/>
        </p:nvPicPr>
        <p:blipFill rotWithShape="1">
          <a:blip r:embed="rId5">
            <a:alphaModFix/>
          </a:blip>
          <a:srcRect/>
          <a:stretch/>
        </p:blipFill>
        <p:spPr>
          <a:xfrm>
            <a:off x="419100" y="3657600"/>
            <a:ext cx="4751387" cy="1274762"/>
          </a:xfrm>
          <a:prstGeom prst="rect">
            <a:avLst/>
          </a:prstGeom>
          <a:noFill/>
          <a:ln>
            <a:noFill/>
          </a:ln>
        </p:spPr>
      </p:pic>
      <p:pic>
        <p:nvPicPr>
          <p:cNvPr id="321" name="Google Shape;321;p35"/>
          <p:cNvPicPr preferRelativeResize="0"/>
          <p:nvPr/>
        </p:nvPicPr>
        <p:blipFill rotWithShape="1">
          <a:blip r:embed="rId6">
            <a:alphaModFix/>
          </a:blip>
          <a:srcRect/>
          <a:stretch/>
        </p:blipFill>
        <p:spPr>
          <a:xfrm>
            <a:off x="3476625" y="5181600"/>
            <a:ext cx="4791075" cy="1274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sp>
        <p:nvSpPr>
          <p:cNvPr id="327" name="Google Shape;327;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21</a:t>
            </a:fld>
            <a:endParaRPr/>
          </a:p>
        </p:txBody>
      </p:sp>
      <p:sp>
        <p:nvSpPr>
          <p:cNvPr id="328" name="Google Shape;328;p3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9" name="Google Shape;329;p3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0" name="Google Shape;330;p3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1" name="Google Shape;331;p3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2" name="Google Shape;332;p3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3" name="Google Shape;333;p3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4" name="Google Shape;334;p3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5" name="Google Shape;335;p36"/>
          <p:cNvSpPr txBox="1"/>
          <p:nvPr/>
        </p:nvSpPr>
        <p:spPr>
          <a:xfrm>
            <a:off x="1106487" y="0"/>
            <a:ext cx="3968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23.23.2  Connection</a:t>
            </a:r>
            <a:endParaRPr/>
          </a:p>
        </p:txBody>
      </p:sp>
      <p:sp>
        <p:nvSpPr>
          <p:cNvPr id="336" name="Google Shape;336;p36"/>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 transport-layer protocol, like a network-layer protocol, can provide two types of services: connectionless and connection-oriented. The nature of these services at the transport layer, however, is different from the ones at the network layer. At the network layer, a connectionless service may mean different paths for different datagrams belonging to the same message. Connectionless service </a:t>
            </a:r>
            <a:r>
              <a:rPr lang="en-US" sz="2800" b="1" i="1" u="none" dirty="0">
                <a:solidFill>
                  <a:srgbClr val="00B0F0"/>
                </a:solidFill>
                <a:latin typeface="Times New Roman"/>
                <a:ea typeface="Times New Roman"/>
                <a:cs typeface="Times New Roman"/>
                <a:sym typeface="Times New Roman"/>
              </a:rPr>
              <a:t>at the transport layer means independency between packets; connection-oriented means dependency</a:t>
            </a:r>
            <a:r>
              <a:rPr lang="en-US" sz="2800" b="1" i="1" u="none" dirty="0">
                <a:solidFill>
                  <a:schemeClr val="dk1"/>
                </a:solidFill>
                <a:latin typeface="Times New Roman"/>
                <a:ea typeface="Times New Roman"/>
                <a:cs typeface="Times New Roman"/>
                <a:sym typeface="Times New Roman"/>
              </a:rPr>
              <a:t>. Let us elaborate on these two services.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1"/>
        <p:cNvGrpSpPr/>
        <p:nvPr/>
      </p:nvGrpSpPr>
      <p:grpSpPr>
        <a:xfrm>
          <a:off x="0" y="0"/>
          <a:ext cx="0" cy="0"/>
          <a:chOff x="0" y="0"/>
          <a:chExt cx="0" cy="0"/>
        </a:xfrm>
      </p:grpSpPr>
      <p:sp>
        <p:nvSpPr>
          <p:cNvPr id="342" name="Google Shape;342;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22</a:t>
            </a:fld>
            <a:endParaRPr/>
          </a:p>
        </p:txBody>
      </p:sp>
      <p:sp>
        <p:nvSpPr>
          <p:cNvPr id="343" name="Google Shape;343;p3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3.14:  </a:t>
            </a:r>
            <a:r>
              <a:rPr lang="en-US" sz="2000" b="1" i="1" u="none">
                <a:solidFill>
                  <a:schemeClr val="dk1"/>
                </a:solidFill>
                <a:latin typeface="Times"/>
                <a:ea typeface="Times"/>
                <a:cs typeface="Times"/>
                <a:sym typeface="Times"/>
              </a:rPr>
              <a:t>Connectionless service</a:t>
            </a:r>
            <a:endParaRPr/>
          </a:p>
        </p:txBody>
      </p:sp>
      <p:pic>
        <p:nvPicPr>
          <p:cNvPr id="344" name="Google Shape;344;p37"/>
          <p:cNvPicPr preferRelativeResize="0"/>
          <p:nvPr/>
        </p:nvPicPr>
        <p:blipFill rotWithShape="1">
          <a:blip r:embed="rId3">
            <a:alphaModFix/>
          </a:blip>
          <a:srcRect/>
          <a:stretch/>
        </p:blipFill>
        <p:spPr>
          <a:xfrm>
            <a:off x="457200" y="609600"/>
            <a:ext cx="8275637" cy="1808162"/>
          </a:xfrm>
          <a:prstGeom prst="rect">
            <a:avLst/>
          </a:prstGeom>
          <a:noFill/>
          <a:ln>
            <a:noFill/>
          </a:ln>
        </p:spPr>
      </p:pic>
      <p:pic>
        <p:nvPicPr>
          <p:cNvPr id="345" name="Google Shape;345;p37"/>
          <p:cNvPicPr preferRelativeResize="0"/>
          <p:nvPr/>
        </p:nvPicPr>
        <p:blipFill rotWithShape="1">
          <a:blip r:embed="rId4">
            <a:alphaModFix/>
          </a:blip>
          <a:srcRect/>
          <a:stretch/>
        </p:blipFill>
        <p:spPr>
          <a:xfrm>
            <a:off x="1143000" y="2503487"/>
            <a:ext cx="577850" cy="4049712"/>
          </a:xfrm>
          <a:prstGeom prst="rect">
            <a:avLst/>
          </a:prstGeom>
          <a:noFill/>
          <a:ln>
            <a:noFill/>
          </a:ln>
        </p:spPr>
      </p:pic>
      <p:pic>
        <p:nvPicPr>
          <p:cNvPr id="346" name="Google Shape;346;p37"/>
          <p:cNvPicPr preferRelativeResize="0"/>
          <p:nvPr/>
        </p:nvPicPr>
        <p:blipFill rotWithShape="1">
          <a:blip r:embed="rId4">
            <a:alphaModFix/>
          </a:blip>
          <a:srcRect/>
          <a:stretch/>
        </p:blipFill>
        <p:spPr>
          <a:xfrm>
            <a:off x="2514600" y="2503487"/>
            <a:ext cx="577850" cy="4049712"/>
          </a:xfrm>
          <a:prstGeom prst="rect">
            <a:avLst/>
          </a:prstGeom>
          <a:noFill/>
          <a:ln>
            <a:noFill/>
          </a:ln>
        </p:spPr>
      </p:pic>
      <p:pic>
        <p:nvPicPr>
          <p:cNvPr id="347" name="Google Shape;347;p37"/>
          <p:cNvPicPr preferRelativeResize="0"/>
          <p:nvPr/>
        </p:nvPicPr>
        <p:blipFill rotWithShape="1">
          <a:blip r:embed="rId4">
            <a:alphaModFix/>
          </a:blip>
          <a:srcRect/>
          <a:stretch/>
        </p:blipFill>
        <p:spPr>
          <a:xfrm>
            <a:off x="6477000" y="2503487"/>
            <a:ext cx="577850" cy="4049712"/>
          </a:xfrm>
          <a:prstGeom prst="rect">
            <a:avLst/>
          </a:prstGeom>
          <a:noFill/>
          <a:ln>
            <a:noFill/>
          </a:ln>
        </p:spPr>
      </p:pic>
      <p:pic>
        <p:nvPicPr>
          <p:cNvPr id="348" name="Google Shape;348;p37"/>
          <p:cNvPicPr preferRelativeResize="0"/>
          <p:nvPr/>
        </p:nvPicPr>
        <p:blipFill rotWithShape="1">
          <a:blip r:embed="rId4">
            <a:alphaModFix/>
          </a:blip>
          <a:srcRect/>
          <a:stretch/>
        </p:blipFill>
        <p:spPr>
          <a:xfrm>
            <a:off x="7772400" y="2503487"/>
            <a:ext cx="577850" cy="4049712"/>
          </a:xfrm>
          <a:prstGeom prst="rect">
            <a:avLst/>
          </a:prstGeom>
          <a:noFill/>
          <a:ln>
            <a:noFill/>
          </a:ln>
        </p:spPr>
      </p:pic>
      <p:pic>
        <p:nvPicPr>
          <p:cNvPr id="349" name="Google Shape;349;p37"/>
          <p:cNvPicPr preferRelativeResize="0"/>
          <p:nvPr/>
        </p:nvPicPr>
        <p:blipFill rotWithShape="1">
          <a:blip r:embed="rId5">
            <a:alphaModFix/>
          </a:blip>
          <a:srcRect/>
          <a:stretch/>
        </p:blipFill>
        <p:spPr>
          <a:xfrm>
            <a:off x="2811462" y="2801937"/>
            <a:ext cx="3817937" cy="471487"/>
          </a:xfrm>
          <a:prstGeom prst="rect">
            <a:avLst/>
          </a:prstGeom>
          <a:noFill/>
          <a:ln>
            <a:noFill/>
          </a:ln>
        </p:spPr>
      </p:pic>
      <p:pic>
        <p:nvPicPr>
          <p:cNvPr id="350" name="Google Shape;350;p37"/>
          <p:cNvPicPr preferRelativeResize="0"/>
          <p:nvPr/>
        </p:nvPicPr>
        <p:blipFill rotWithShape="1">
          <a:blip r:embed="rId6">
            <a:alphaModFix/>
          </a:blip>
          <a:srcRect/>
          <a:stretch/>
        </p:blipFill>
        <p:spPr>
          <a:xfrm>
            <a:off x="2819400" y="3352800"/>
            <a:ext cx="3741737" cy="1489075"/>
          </a:xfrm>
          <a:prstGeom prst="rect">
            <a:avLst/>
          </a:prstGeom>
          <a:noFill/>
          <a:ln>
            <a:noFill/>
          </a:ln>
        </p:spPr>
      </p:pic>
      <p:pic>
        <p:nvPicPr>
          <p:cNvPr id="351" name="Google Shape;351;p37"/>
          <p:cNvPicPr preferRelativeResize="0"/>
          <p:nvPr/>
        </p:nvPicPr>
        <p:blipFill rotWithShape="1">
          <a:blip r:embed="rId7">
            <a:alphaModFix/>
          </a:blip>
          <a:srcRect/>
          <a:stretch/>
        </p:blipFill>
        <p:spPr>
          <a:xfrm>
            <a:off x="2811462" y="3870325"/>
            <a:ext cx="3817937" cy="473075"/>
          </a:xfrm>
          <a:prstGeom prst="rect">
            <a:avLst/>
          </a:prstGeom>
          <a:noFill/>
          <a:ln>
            <a:noFill/>
          </a:ln>
        </p:spPr>
      </p:pic>
      <p:pic>
        <p:nvPicPr>
          <p:cNvPr id="352" name="Google Shape;352;p37"/>
          <p:cNvPicPr preferRelativeResize="0"/>
          <p:nvPr/>
        </p:nvPicPr>
        <p:blipFill rotWithShape="1">
          <a:blip r:embed="rId8">
            <a:alphaModFix/>
          </a:blip>
          <a:srcRect/>
          <a:stretch/>
        </p:blipFill>
        <p:spPr>
          <a:xfrm>
            <a:off x="1419225" y="2667000"/>
            <a:ext cx="1235075" cy="334962"/>
          </a:xfrm>
          <a:prstGeom prst="rect">
            <a:avLst/>
          </a:prstGeom>
          <a:noFill/>
          <a:ln>
            <a:noFill/>
          </a:ln>
        </p:spPr>
      </p:pic>
      <p:pic>
        <p:nvPicPr>
          <p:cNvPr id="353" name="Google Shape;353;p37"/>
          <p:cNvPicPr preferRelativeResize="0"/>
          <p:nvPr/>
        </p:nvPicPr>
        <p:blipFill rotWithShape="1">
          <a:blip r:embed="rId9">
            <a:alphaModFix/>
          </a:blip>
          <a:srcRect/>
          <a:stretch/>
        </p:blipFill>
        <p:spPr>
          <a:xfrm>
            <a:off x="1419225" y="3273425"/>
            <a:ext cx="1235075" cy="309562"/>
          </a:xfrm>
          <a:prstGeom prst="rect">
            <a:avLst/>
          </a:prstGeom>
          <a:noFill/>
          <a:ln>
            <a:noFill/>
          </a:ln>
        </p:spPr>
      </p:pic>
      <p:pic>
        <p:nvPicPr>
          <p:cNvPr id="354" name="Google Shape;354;p37"/>
          <p:cNvPicPr preferRelativeResize="0"/>
          <p:nvPr/>
        </p:nvPicPr>
        <p:blipFill rotWithShape="1">
          <a:blip r:embed="rId10">
            <a:alphaModFix/>
          </a:blip>
          <a:srcRect/>
          <a:stretch/>
        </p:blipFill>
        <p:spPr>
          <a:xfrm>
            <a:off x="1419225" y="3733800"/>
            <a:ext cx="1235075" cy="309562"/>
          </a:xfrm>
          <a:prstGeom prst="rect">
            <a:avLst/>
          </a:prstGeom>
          <a:noFill/>
          <a:ln>
            <a:noFill/>
          </a:ln>
        </p:spPr>
      </p:pic>
      <p:pic>
        <p:nvPicPr>
          <p:cNvPr id="355" name="Google Shape;355;p37"/>
          <p:cNvPicPr preferRelativeResize="0"/>
          <p:nvPr/>
        </p:nvPicPr>
        <p:blipFill rotWithShape="1">
          <a:blip r:embed="rId8">
            <a:alphaModFix/>
          </a:blip>
          <a:srcRect/>
          <a:stretch/>
        </p:blipFill>
        <p:spPr>
          <a:xfrm>
            <a:off x="6735762" y="2819400"/>
            <a:ext cx="1235075" cy="334962"/>
          </a:xfrm>
          <a:prstGeom prst="rect">
            <a:avLst/>
          </a:prstGeom>
          <a:noFill/>
          <a:ln>
            <a:noFill/>
          </a:ln>
        </p:spPr>
      </p:pic>
      <p:pic>
        <p:nvPicPr>
          <p:cNvPr id="356" name="Google Shape;356;p37"/>
          <p:cNvPicPr preferRelativeResize="0"/>
          <p:nvPr/>
        </p:nvPicPr>
        <p:blipFill rotWithShape="1">
          <a:blip r:embed="rId9">
            <a:alphaModFix/>
          </a:blip>
          <a:srcRect/>
          <a:stretch/>
        </p:blipFill>
        <p:spPr>
          <a:xfrm>
            <a:off x="6735762" y="4414837"/>
            <a:ext cx="1235075" cy="309562"/>
          </a:xfrm>
          <a:prstGeom prst="rect">
            <a:avLst/>
          </a:prstGeom>
          <a:noFill/>
          <a:ln>
            <a:noFill/>
          </a:ln>
        </p:spPr>
      </p:pic>
      <p:pic>
        <p:nvPicPr>
          <p:cNvPr id="357" name="Google Shape;357;p37"/>
          <p:cNvPicPr preferRelativeResize="0"/>
          <p:nvPr/>
        </p:nvPicPr>
        <p:blipFill rotWithShape="1">
          <a:blip r:embed="rId10">
            <a:alphaModFix/>
          </a:blip>
          <a:srcRect/>
          <a:stretch/>
        </p:blipFill>
        <p:spPr>
          <a:xfrm>
            <a:off x="6735762" y="3941762"/>
            <a:ext cx="1235075" cy="309562"/>
          </a:xfrm>
          <a:prstGeom prst="rect">
            <a:avLst/>
          </a:prstGeom>
          <a:noFill/>
          <a:ln>
            <a:noFill/>
          </a:ln>
        </p:spPr>
      </p:pic>
      <p:pic>
        <p:nvPicPr>
          <p:cNvPr id="358" name="Google Shape;358;p37"/>
          <p:cNvPicPr preferRelativeResize="0"/>
          <p:nvPr/>
        </p:nvPicPr>
        <p:blipFill rotWithShape="1">
          <a:blip r:embed="rId11">
            <a:alphaModFix/>
          </a:blip>
          <a:srcRect/>
          <a:stretch/>
        </p:blipFill>
        <p:spPr>
          <a:xfrm>
            <a:off x="3867150" y="4741862"/>
            <a:ext cx="1646237" cy="9350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52"/>
                                        </p:tgtEl>
                                        <p:attrNameLst>
                                          <p:attrName>style.visibility</p:attrName>
                                        </p:attrNameLst>
                                      </p:cBhvr>
                                      <p:to>
                                        <p:strVal val="visible"/>
                                      </p:to>
                                    </p:set>
                                    <p:animEffect transition="in" filter="fade">
                                      <p:cBhvr>
                                        <p:cTn id="19" dur="500"/>
                                        <p:tgtEl>
                                          <p:spTgt spid="3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9"/>
                                        </p:tgtEl>
                                        <p:attrNameLst>
                                          <p:attrName>style.visibility</p:attrName>
                                        </p:attrNameLst>
                                      </p:cBhvr>
                                      <p:to>
                                        <p:strVal val="visible"/>
                                      </p:to>
                                    </p:set>
                                    <p:animEffect transition="in" filter="fade">
                                      <p:cBhvr>
                                        <p:cTn id="24" dur="500"/>
                                        <p:tgtEl>
                                          <p:spTgt spid="3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5"/>
                                        </p:tgtEl>
                                        <p:attrNameLst>
                                          <p:attrName>style.visibility</p:attrName>
                                        </p:attrNameLst>
                                      </p:cBhvr>
                                      <p:to>
                                        <p:strVal val="visible"/>
                                      </p:to>
                                    </p:set>
                                    <p:animEffect transition="in" filter="fade">
                                      <p:cBhvr>
                                        <p:cTn id="29" dur="500"/>
                                        <p:tgtEl>
                                          <p:spTgt spid="3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53"/>
                                        </p:tgtEl>
                                        <p:attrNameLst>
                                          <p:attrName>style.visibility</p:attrName>
                                        </p:attrNameLst>
                                      </p:cBhvr>
                                      <p:to>
                                        <p:strVal val="visible"/>
                                      </p:to>
                                    </p:set>
                                    <p:animEffect transition="in" filter="fade">
                                      <p:cBhvr>
                                        <p:cTn id="34" dur="500"/>
                                        <p:tgtEl>
                                          <p:spTgt spid="35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50"/>
                                        </p:tgtEl>
                                        <p:attrNameLst>
                                          <p:attrName>style.visibility</p:attrName>
                                        </p:attrNameLst>
                                      </p:cBhvr>
                                      <p:to>
                                        <p:strVal val="visible"/>
                                      </p:to>
                                    </p:set>
                                    <p:animEffect transition="in" filter="fade">
                                      <p:cBhvr>
                                        <p:cTn id="39" dur="500"/>
                                        <p:tgtEl>
                                          <p:spTgt spid="3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56"/>
                                        </p:tgtEl>
                                        <p:attrNameLst>
                                          <p:attrName>style.visibility</p:attrName>
                                        </p:attrNameLst>
                                      </p:cBhvr>
                                      <p:to>
                                        <p:strVal val="visible"/>
                                      </p:to>
                                    </p:set>
                                    <p:animEffect transition="in" filter="fade">
                                      <p:cBhvr>
                                        <p:cTn id="44" dur="500"/>
                                        <p:tgtEl>
                                          <p:spTgt spid="35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54"/>
                                        </p:tgtEl>
                                        <p:attrNameLst>
                                          <p:attrName>style.visibility</p:attrName>
                                        </p:attrNameLst>
                                      </p:cBhvr>
                                      <p:to>
                                        <p:strVal val="visible"/>
                                      </p:to>
                                    </p:set>
                                    <p:animEffect transition="in" filter="fade">
                                      <p:cBhvr>
                                        <p:cTn id="49" dur="500"/>
                                        <p:tgtEl>
                                          <p:spTgt spid="3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1"/>
                                        </p:tgtEl>
                                        <p:attrNameLst>
                                          <p:attrName>style.visibility</p:attrName>
                                        </p:attrNameLst>
                                      </p:cBhvr>
                                      <p:to>
                                        <p:strVal val="visible"/>
                                      </p:to>
                                    </p:set>
                                    <p:animEffect transition="in" filter="fade">
                                      <p:cBhvr>
                                        <p:cTn id="54" dur="500"/>
                                        <p:tgtEl>
                                          <p:spTgt spid="3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57"/>
                                        </p:tgtEl>
                                        <p:attrNameLst>
                                          <p:attrName>style.visibility</p:attrName>
                                        </p:attrNameLst>
                                      </p:cBhvr>
                                      <p:to>
                                        <p:strVal val="visible"/>
                                      </p:to>
                                    </p:set>
                                    <p:animEffect transition="in" filter="fade">
                                      <p:cBhvr>
                                        <p:cTn id="59" dur="500"/>
                                        <p:tgtEl>
                                          <p:spTgt spid="357"/>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23</a:t>
            </a:fld>
            <a:endParaRPr/>
          </a:p>
        </p:txBody>
      </p:sp>
      <p:sp>
        <p:nvSpPr>
          <p:cNvPr id="365" name="Google Shape;365;p3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23.15:  </a:t>
            </a:r>
            <a:r>
              <a:rPr lang="en-US" sz="2000" b="1" i="1" u="none">
                <a:solidFill>
                  <a:schemeClr val="dk1"/>
                </a:solidFill>
                <a:latin typeface="Times"/>
                <a:ea typeface="Times"/>
                <a:cs typeface="Times"/>
                <a:sym typeface="Times"/>
              </a:rPr>
              <a:t>Connection-oriented service</a:t>
            </a:r>
            <a:endParaRPr/>
          </a:p>
        </p:txBody>
      </p:sp>
      <p:grpSp>
        <p:nvGrpSpPr>
          <p:cNvPr id="366" name="Google Shape;366;p38"/>
          <p:cNvGrpSpPr/>
          <p:nvPr/>
        </p:nvGrpSpPr>
        <p:grpSpPr>
          <a:xfrm>
            <a:off x="814387" y="762000"/>
            <a:ext cx="6829425" cy="5680075"/>
            <a:chOff x="814375" y="762000"/>
            <a:chExt cx="6829450" cy="5679308"/>
          </a:xfrm>
        </p:grpSpPr>
        <p:pic>
          <p:nvPicPr>
            <p:cNvPr id="367" name="Google Shape;367;p38"/>
            <p:cNvPicPr preferRelativeResize="0"/>
            <p:nvPr/>
          </p:nvPicPr>
          <p:blipFill rotWithShape="1">
            <a:blip r:embed="rId3">
              <a:alphaModFix/>
            </a:blip>
            <a:srcRect/>
            <a:stretch/>
          </p:blipFill>
          <p:spPr>
            <a:xfrm>
              <a:off x="814375" y="762000"/>
              <a:ext cx="6829450" cy="1487839"/>
            </a:xfrm>
            <a:prstGeom prst="rect">
              <a:avLst/>
            </a:prstGeom>
            <a:noFill/>
            <a:ln>
              <a:noFill/>
            </a:ln>
          </p:spPr>
        </p:pic>
        <p:pic>
          <p:nvPicPr>
            <p:cNvPr id="368" name="Google Shape;368;p38"/>
            <p:cNvPicPr preferRelativeResize="0"/>
            <p:nvPr/>
          </p:nvPicPr>
          <p:blipFill rotWithShape="1">
            <a:blip r:embed="rId4">
              <a:alphaModFix/>
            </a:blip>
            <a:srcRect/>
            <a:stretch/>
          </p:blipFill>
          <p:spPr>
            <a:xfrm>
              <a:off x="1447796" y="2133600"/>
              <a:ext cx="123068" cy="4023360"/>
            </a:xfrm>
            <a:prstGeom prst="rect">
              <a:avLst/>
            </a:prstGeom>
            <a:noFill/>
            <a:ln>
              <a:noFill/>
            </a:ln>
          </p:spPr>
        </p:pic>
        <p:pic>
          <p:nvPicPr>
            <p:cNvPr id="369" name="Google Shape;369;p38"/>
            <p:cNvPicPr preferRelativeResize="0"/>
            <p:nvPr/>
          </p:nvPicPr>
          <p:blipFill rotWithShape="1">
            <a:blip r:embed="rId4">
              <a:alphaModFix/>
            </a:blip>
            <a:srcRect/>
            <a:stretch/>
          </p:blipFill>
          <p:spPr>
            <a:xfrm>
              <a:off x="2971800" y="2133600"/>
              <a:ext cx="123068" cy="4023360"/>
            </a:xfrm>
            <a:prstGeom prst="rect">
              <a:avLst/>
            </a:prstGeom>
            <a:noFill/>
            <a:ln>
              <a:noFill/>
            </a:ln>
          </p:spPr>
        </p:pic>
        <p:pic>
          <p:nvPicPr>
            <p:cNvPr id="370" name="Google Shape;370;p38"/>
            <p:cNvPicPr preferRelativeResize="0"/>
            <p:nvPr/>
          </p:nvPicPr>
          <p:blipFill rotWithShape="1">
            <a:blip r:embed="rId4">
              <a:alphaModFix/>
            </a:blip>
            <a:srcRect/>
            <a:stretch/>
          </p:blipFill>
          <p:spPr>
            <a:xfrm>
              <a:off x="5562600" y="2133600"/>
              <a:ext cx="123068" cy="4023360"/>
            </a:xfrm>
            <a:prstGeom prst="rect">
              <a:avLst/>
            </a:prstGeom>
            <a:noFill/>
            <a:ln>
              <a:noFill/>
            </a:ln>
          </p:spPr>
        </p:pic>
        <p:pic>
          <p:nvPicPr>
            <p:cNvPr id="371" name="Google Shape;371;p38"/>
            <p:cNvPicPr preferRelativeResize="0"/>
            <p:nvPr/>
          </p:nvPicPr>
          <p:blipFill rotWithShape="1">
            <a:blip r:embed="rId4">
              <a:alphaModFix/>
            </a:blip>
            <a:srcRect/>
            <a:stretch/>
          </p:blipFill>
          <p:spPr>
            <a:xfrm>
              <a:off x="7086600" y="2133600"/>
              <a:ext cx="123068" cy="4023360"/>
            </a:xfrm>
            <a:prstGeom prst="rect">
              <a:avLst/>
            </a:prstGeom>
            <a:noFill/>
            <a:ln>
              <a:noFill/>
            </a:ln>
          </p:spPr>
        </p:pic>
        <p:pic>
          <p:nvPicPr>
            <p:cNvPr id="372" name="Google Shape;372;p38"/>
            <p:cNvPicPr preferRelativeResize="0"/>
            <p:nvPr/>
          </p:nvPicPr>
          <p:blipFill rotWithShape="1">
            <a:blip r:embed="rId5">
              <a:alphaModFix/>
            </a:blip>
            <a:srcRect/>
            <a:stretch/>
          </p:blipFill>
          <p:spPr>
            <a:xfrm>
              <a:off x="2819326" y="6188440"/>
              <a:ext cx="404873" cy="217624"/>
            </a:xfrm>
            <a:prstGeom prst="rect">
              <a:avLst/>
            </a:prstGeom>
            <a:noFill/>
            <a:ln>
              <a:noFill/>
            </a:ln>
          </p:spPr>
        </p:pic>
        <p:pic>
          <p:nvPicPr>
            <p:cNvPr id="373" name="Google Shape;373;p38"/>
            <p:cNvPicPr preferRelativeResize="0"/>
            <p:nvPr/>
          </p:nvPicPr>
          <p:blipFill rotWithShape="1">
            <a:blip r:embed="rId5">
              <a:alphaModFix/>
            </a:blip>
            <a:srcRect/>
            <a:stretch/>
          </p:blipFill>
          <p:spPr>
            <a:xfrm>
              <a:off x="1306893" y="6188440"/>
              <a:ext cx="404873" cy="217624"/>
            </a:xfrm>
            <a:prstGeom prst="rect">
              <a:avLst/>
            </a:prstGeom>
            <a:noFill/>
            <a:ln>
              <a:noFill/>
            </a:ln>
          </p:spPr>
        </p:pic>
        <p:pic>
          <p:nvPicPr>
            <p:cNvPr id="374" name="Google Shape;374;p38"/>
            <p:cNvPicPr preferRelativeResize="0"/>
            <p:nvPr/>
          </p:nvPicPr>
          <p:blipFill rotWithShape="1">
            <a:blip r:embed="rId5">
              <a:alphaModFix/>
            </a:blip>
            <a:srcRect/>
            <a:stretch/>
          </p:blipFill>
          <p:spPr>
            <a:xfrm>
              <a:off x="5483231" y="6192204"/>
              <a:ext cx="404873" cy="217624"/>
            </a:xfrm>
            <a:prstGeom prst="rect">
              <a:avLst/>
            </a:prstGeom>
            <a:noFill/>
            <a:ln>
              <a:noFill/>
            </a:ln>
          </p:spPr>
        </p:pic>
        <p:pic>
          <p:nvPicPr>
            <p:cNvPr id="375" name="Google Shape;375;p38"/>
            <p:cNvPicPr preferRelativeResize="0"/>
            <p:nvPr/>
          </p:nvPicPr>
          <p:blipFill rotWithShape="1">
            <a:blip r:embed="rId5">
              <a:alphaModFix/>
            </a:blip>
            <a:srcRect/>
            <a:stretch/>
          </p:blipFill>
          <p:spPr>
            <a:xfrm>
              <a:off x="7046025" y="6223684"/>
              <a:ext cx="404873" cy="217624"/>
            </a:xfrm>
            <a:prstGeom prst="rect">
              <a:avLst/>
            </a:prstGeom>
            <a:noFill/>
            <a:ln>
              <a:noFill/>
            </a:ln>
          </p:spPr>
        </p:pic>
      </p:grpSp>
      <p:pic>
        <p:nvPicPr>
          <p:cNvPr id="376" name="Google Shape;376;p38"/>
          <p:cNvPicPr preferRelativeResize="0"/>
          <p:nvPr/>
        </p:nvPicPr>
        <p:blipFill rotWithShape="1">
          <a:blip r:embed="rId6">
            <a:alphaModFix/>
          </a:blip>
          <a:srcRect/>
          <a:stretch/>
        </p:blipFill>
        <p:spPr>
          <a:xfrm>
            <a:off x="1524000" y="2286000"/>
            <a:ext cx="1463675" cy="541337"/>
          </a:xfrm>
          <a:prstGeom prst="rect">
            <a:avLst/>
          </a:prstGeom>
          <a:noFill/>
          <a:ln>
            <a:noFill/>
          </a:ln>
        </p:spPr>
      </p:pic>
      <p:pic>
        <p:nvPicPr>
          <p:cNvPr id="377" name="Google Shape;377;p38"/>
          <p:cNvPicPr preferRelativeResize="0"/>
          <p:nvPr/>
        </p:nvPicPr>
        <p:blipFill rotWithShape="1">
          <a:blip r:embed="rId7">
            <a:alphaModFix/>
          </a:blip>
          <a:srcRect/>
          <a:stretch/>
        </p:blipFill>
        <p:spPr>
          <a:xfrm>
            <a:off x="3033712" y="2827337"/>
            <a:ext cx="2549525" cy="679450"/>
          </a:xfrm>
          <a:prstGeom prst="rect">
            <a:avLst/>
          </a:prstGeom>
          <a:noFill/>
          <a:ln>
            <a:noFill/>
          </a:ln>
        </p:spPr>
      </p:pic>
      <p:pic>
        <p:nvPicPr>
          <p:cNvPr id="378" name="Google Shape;378;p38"/>
          <p:cNvPicPr preferRelativeResize="0"/>
          <p:nvPr/>
        </p:nvPicPr>
        <p:blipFill rotWithShape="1">
          <a:blip r:embed="rId8">
            <a:alphaModFix/>
          </a:blip>
          <a:srcRect/>
          <a:stretch/>
        </p:blipFill>
        <p:spPr>
          <a:xfrm>
            <a:off x="1546225" y="3506787"/>
            <a:ext cx="1463675" cy="288925"/>
          </a:xfrm>
          <a:prstGeom prst="rect">
            <a:avLst/>
          </a:prstGeom>
          <a:noFill/>
          <a:ln>
            <a:noFill/>
          </a:ln>
        </p:spPr>
      </p:pic>
      <p:pic>
        <p:nvPicPr>
          <p:cNvPr id="379" name="Google Shape;379;p38"/>
          <p:cNvPicPr preferRelativeResize="0"/>
          <p:nvPr/>
        </p:nvPicPr>
        <p:blipFill rotWithShape="1">
          <a:blip r:embed="rId9">
            <a:alphaModFix/>
          </a:blip>
          <a:srcRect/>
          <a:stretch/>
        </p:blipFill>
        <p:spPr>
          <a:xfrm>
            <a:off x="3021012" y="3581400"/>
            <a:ext cx="2608262" cy="315912"/>
          </a:xfrm>
          <a:prstGeom prst="rect">
            <a:avLst/>
          </a:prstGeom>
          <a:noFill/>
          <a:ln>
            <a:noFill/>
          </a:ln>
        </p:spPr>
      </p:pic>
      <p:pic>
        <p:nvPicPr>
          <p:cNvPr id="380" name="Google Shape;380;p38"/>
          <p:cNvPicPr preferRelativeResize="0"/>
          <p:nvPr/>
        </p:nvPicPr>
        <p:blipFill rotWithShape="1">
          <a:blip r:embed="rId10">
            <a:alphaModFix/>
          </a:blip>
          <a:srcRect/>
          <a:stretch/>
        </p:blipFill>
        <p:spPr>
          <a:xfrm>
            <a:off x="5686425" y="3657600"/>
            <a:ext cx="1463675" cy="296862"/>
          </a:xfrm>
          <a:prstGeom prst="rect">
            <a:avLst/>
          </a:prstGeom>
          <a:noFill/>
          <a:ln>
            <a:noFill/>
          </a:ln>
        </p:spPr>
      </p:pic>
      <p:pic>
        <p:nvPicPr>
          <p:cNvPr id="381" name="Google Shape;381;p38"/>
          <p:cNvPicPr preferRelativeResize="0"/>
          <p:nvPr/>
        </p:nvPicPr>
        <p:blipFill rotWithShape="1">
          <a:blip r:embed="rId11">
            <a:alphaModFix/>
          </a:blip>
          <a:srcRect/>
          <a:stretch/>
        </p:blipFill>
        <p:spPr>
          <a:xfrm>
            <a:off x="1536700" y="3895725"/>
            <a:ext cx="1463675" cy="257175"/>
          </a:xfrm>
          <a:prstGeom prst="rect">
            <a:avLst/>
          </a:prstGeom>
          <a:noFill/>
          <a:ln>
            <a:noFill/>
          </a:ln>
        </p:spPr>
      </p:pic>
      <p:pic>
        <p:nvPicPr>
          <p:cNvPr id="382" name="Google Shape;382;p38"/>
          <p:cNvPicPr preferRelativeResize="0"/>
          <p:nvPr/>
        </p:nvPicPr>
        <p:blipFill rotWithShape="1">
          <a:blip r:embed="rId12">
            <a:alphaModFix/>
          </a:blip>
          <a:srcRect/>
          <a:stretch/>
        </p:blipFill>
        <p:spPr>
          <a:xfrm>
            <a:off x="1524000" y="4319587"/>
            <a:ext cx="1463675" cy="258762"/>
          </a:xfrm>
          <a:prstGeom prst="rect">
            <a:avLst/>
          </a:prstGeom>
          <a:noFill/>
          <a:ln>
            <a:noFill/>
          </a:ln>
        </p:spPr>
      </p:pic>
      <p:grpSp>
        <p:nvGrpSpPr>
          <p:cNvPr id="383" name="Google Shape;383;p38"/>
          <p:cNvGrpSpPr/>
          <p:nvPr/>
        </p:nvGrpSpPr>
        <p:grpSpPr>
          <a:xfrm>
            <a:off x="3092450" y="4049712"/>
            <a:ext cx="2470150" cy="1055687"/>
            <a:chOff x="3092137" y="4049812"/>
            <a:chExt cx="2470463" cy="1055588"/>
          </a:xfrm>
        </p:grpSpPr>
        <p:pic>
          <p:nvPicPr>
            <p:cNvPr id="384" name="Google Shape;384;p38"/>
            <p:cNvPicPr preferRelativeResize="0"/>
            <p:nvPr/>
          </p:nvPicPr>
          <p:blipFill rotWithShape="1">
            <a:blip r:embed="rId13">
              <a:alphaModFix/>
            </a:blip>
            <a:srcRect/>
            <a:stretch/>
          </p:blipFill>
          <p:spPr>
            <a:xfrm>
              <a:off x="3093720" y="4049812"/>
              <a:ext cx="2468880" cy="1055588"/>
            </a:xfrm>
            <a:prstGeom prst="rect">
              <a:avLst/>
            </a:prstGeom>
            <a:noFill/>
            <a:ln>
              <a:noFill/>
            </a:ln>
          </p:spPr>
        </p:pic>
        <p:pic>
          <p:nvPicPr>
            <p:cNvPr id="385" name="Google Shape;385;p38"/>
            <p:cNvPicPr preferRelativeResize="0"/>
            <p:nvPr/>
          </p:nvPicPr>
          <p:blipFill rotWithShape="1">
            <a:blip r:embed="rId14">
              <a:alphaModFix/>
            </a:blip>
            <a:srcRect/>
            <a:stretch/>
          </p:blipFill>
          <p:spPr>
            <a:xfrm>
              <a:off x="3092137" y="4419605"/>
              <a:ext cx="2468880" cy="297725"/>
            </a:xfrm>
            <a:prstGeom prst="rect">
              <a:avLst/>
            </a:prstGeom>
            <a:noFill/>
            <a:ln>
              <a:noFill/>
            </a:ln>
          </p:spPr>
        </p:pic>
      </p:grpSp>
      <p:pic>
        <p:nvPicPr>
          <p:cNvPr id="386" name="Google Shape;386;p38"/>
          <p:cNvPicPr preferRelativeResize="0"/>
          <p:nvPr/>
        </p:nvPicPr>
        <p:blipFill rotWithShape="1">
          <a:blip r:embed="rId15">
            <a:alphaModFix/>
          </a:blip>
          <a:srcRect/>
          <a:stretch/>
        </p:blipFill>
        <p:spPr>
          <a:xfrm>
            <a:off x="5686425" y="4495800"/>
            <a:ext cx="1285875" cy="217487"/>
          </a:xfrm>
          <a:prstGeom prst="rect">
            <a:avLst/>
          </a:prstGeom>
          <a:noFill/>
          <a:ln>
            <a:noFill/>
          </a:ln>
        </p:spPr>
      </p:pic>
      <p:pic>
        <p:nvPicPr>
          <p:cNvPr id="387" name="Google Shape;387;p38"/>
          <p:cNvPicPr preferRelativeResize="0"/>
          <p:nvPr/>
        </p:nvPicPr>
        <p:blipFill rotWithShape="1">
          <a:blip r:embed="rId16">
            <a:alphaModFix/>
          </a:blip>
          <a:srcRect/>
          <a:stretch/>
        </p:blipFill>
        <p:spPr>
          <a:xfrm>
            <a:off x="5649912" y="4791075"/>
            <a:ext cx="1446212" cy="314325"/>
          </a:xfrm>
          <a:prstGeom prst="rect">
            <a:avLst/>
          </a:prstGeom>
          <a:noFill/>
          <a:ln>
            <a:noFill/>
          </a:ln>
        </p:spPr>
      </p:pic>
      <p:pic>
        <p:nvPicPr>
          <p:cNvPr id="388" name="Google Shape;388;p38"/>
          <p:cNvPicPr preferRelativeResize="0"/>
          <p:nvPr/>
        </p:nvPicPr>
        <p:blipFill rotWithShape="1">
          <a:blip r:embed="rId17">
            <a:alphaModFix/>
          </a:blip>
          <a:srcRect/>
          <a:stretch/>
        </p:blipFill>
        <p:spPr>
          <a:xfrm>
            <a:off x="1508125" y="4800600"/>
            <a:ext cx="1463675" cy="515937"/>
          </a:xfrm>
          <a:prstGeom prst="rect">
            <a:avLst/>
          </a:prstGeom>
          <a:noFill/>
          <a:ln>
            <a:noFill/>
          </a:ln>
        </p:spPr>
      </p:pic>
      <p:pic>
        <p:nvPicPr>
          <p:cNvPr id="389" name="Google Shape;389;p38"/>
          <p:cNvPicPr preferRelativeResize="0"/>
          <p:nvPr/>
        </p:nvPicPr>
        <p:blipFill rotWithShape="1">
          <a:blip r:embed="rId18">
            <a:alphaModFix/>
          </a:blip>
          <a:srcRect/>
          <a:stretch/>
        </p:blipFill>
        <p:spPr>
          <a:xfrm>
            <a:off x="3013075" y="5264150"/>
            <a:ext cx="2549525" cy="679450"/>
          </a:xfrm>
          <a:prstGeom prst="rect">
            <a:avLst/>
          </a:prstGeom>
          <a:noFill/>
          <a:ln>
            <a:noFill/>
          </a:ln>
        </p:spPr>
      </p:pic>
      <p:pic>
        <p:nvPicPr>
          <p:cNvPr id="390" name="Google Shape;390;p38"/>
          <p:cNvPicPr preferRelativeResize="0"/>
          <p:nvPr/>
        </p:nvPicPr>
        <p:blipFill rotWithShape="1">
          <a:blip r:embed="rId19">
            <a:alphaModFix/>
          </a:blip>
          <a:srcRect/>
          <a:stretch/>
        </p:blipFill>
        <p:spPr>
          <a:xfrm>
            <a:off x="7256462" y="3813175"/>
            <a:ext cx="387350" cy="1368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2000"/>
                                        <p:tgtEl>
                                          <p:spTgt spid="3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7"/>
                                        </p:tgtEl>
                                        <p:attrNameLst>
                                          <p:attrName>style.visibility</p:attrName>
                                        </p:attrNameLst>
                                      </p:cBhvr>
                                      <p:to>
                                        <p:strVal val="visible"/>
                                      </p:to>
                                    </p:set>
                                    <p:animEffect transition="in" filter="fade">
                                      <p:cBhvr>
                                        <p:cTn id="12" dur="500"/>
                                        <p:tgtEl>
                                          <p:spTgt spid="3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
                                        </p:tgtEl>
                                        <p:attrNameLst>
                                          <p:attrName>style.visibility</p:attrName>
                                        </p:attrNameLst>
                                      </p:cBhvr>
                                      <p:to>
                                        <p:strVal val="visible"/>
                                      </p:to>
                                    </p:set>
                                    <p:animEffect transition="in" filter="fade">
                                      <p:cBhvr>
                                        <p:cTn id="17" dur="2000"/>
                                        <p:tgtEl>
                                          <p:spTgt spid="3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9"/>
                                        </p:tgtEl>
                                        <p:attrNameLst>
                                          <p:attrName>style.visibility</p:attrName>
                                        </p:attrNameLst>
                                      </p:cBhvr>
                                      <p:to>
                                        <p:strVal val="visible"/>
                                      </p:to>
                                    </p:set>
                                    <p:animEffect transition="in" filter="fade">
                                      <p:cBhvr>
                                        <p:cTn id="22" dur="3000"/>
                                        <p:tgtEl>
                                          <p:spTgt spid="3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0"/>
                                        </p:tgtEl>
                                        <p:attrNameLst>
                                          <p:attrName>style.visibility</p:attrName>
                                        </p:attrNameLst>
                                      </p:cBhvr>
                                      <p:to>
                                        <p:strVal val="visible"/>
                                      </p:to>
                                    </p:set>
                                    <p:animEffect transition="in" filter="fade">
                                      <p:cBhvr>
                                        <p:cTn id="27" dur="500"/>
                                        <p:tgtEl>
                                          <p:spTgt spid="38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1"/>
                                        </p:tgtEl>
                                        <p:attrNameLst>
                                          <p:attrName>style.visibility</p:attrName>
                                        </p:attrNameLst>
                                      </p:cBhvr>
                                      <p:to>
                                        <p:strVal val="visible"/>
                                      </p:to>
                                    </p:set>
                                    <p:animEffect transition="in" filter="fade">
                                      <p:cBhvr>
                                        <p:cTn id="32" dur="500"/>
                                        <p:tgtEl>
                                          <p:spTgt spid="381"/>
                                        </p:tgtEl>
                                      </p:cBhvr>
                                    </p:animEffect>
                                  </p:childTnLst>
                                </p:cTn>
                              </p:par>
                              <p:par>
                                <p:cTn id="33" presetID="10" presetClass="entr" presetSubtype="0" fill="hold" nodeType="withEffect">
                                  <p:stCondLst>
                                    <p:cond delay="0"/>
                                  </p:stCondLst>
                                  <p:childTnLst>
                                    <p:set>
                                      <p:cBhvr>
                                        <p:cTn id="34" dur="1" fill="hold">
                                          <p:stCondLst>
                                            <p:cond delay="0"/>
                                          </p:stCondLst>
                                        </p:cTn>
                                        <p:tgtEl>
                                          <p:spTgt spid="382"/>
                                        </p:tgtEl>
                                        <p:attrNameLst>
                                          <p:attrName>style.visibility</p:attrName>
                                        </p:attrNameLst>
                                      </p:cBhvr>
                                      <p:to>
                                        <p:strVal val="visible"/>
                                      </p:to>
                                    </p:set>
                                    <p:animEffect transition="in" filter="fade">
                                      <p:cBhvr>
                                        <p:cTn id="35" dur="500"/>
                                        <p:tgtEl>
                                          <p:spTgt spid="38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86"/>
                                        </p:tgtEl>
                                        <p:attrNameLst>
                                          <p:attrName>style.visibility</p:attrName>
                                        </p:attrNameLst>
                                      </p:cBhvr>
                                      <p:to>
                                        <p:strVal val="visible"/>
                                      </p:to>
                                    </p:set>
                                    <p:animEffect transition="in" filter="fade">
                                      <p:cBhvr>
                                        <p:cTn id="40" dur="2000"/>
                                        <p:tgtEl>
                                          <p:spTgt spid="3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87"/>
                                        </p:tgtEl>
                                        <p:attrNameLst>
                                          <p:attrName>style.visibility</p:attrName>
                                        </p:attrNameLst>
                                      </p:cBhvr>
                                      <p:to>
                                        <p:strVal val="visible"/>
                                      </p:to>
                                    </p:set>
                                    <p:animEffect transition="in" filter="fade">
                                      <p:cBhvr>
                                        <p:cTn id="45" dur="500"/>
                                        <p:tgtEl>
                                          <p:spTgt spid="38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1500"/>
                                        <p:tgtEl>
                                          <p:spTgt spid="38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89"/>
                                        </p:tgtEl>
                                        <p:attrNameLst>
                                          <p:attrName>style.visibility</p:attrName>
                                        </p:attrNameLst>
                                      </p:cBhvr>
                                      <p:to>
                                        <p:strVal val="visible"/>
                                      </p:to>
                                    </p:set>
                                    <p:animEffect transition="in" filter="fade">
                                      <p:cBhvr>
                                        <p:cTn id="55" dur="500"/>
                                        <p:tgtEl>
                                          <p:spTgt spid="389"/>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390"/>
                                        </p:tgtEl>
                                        <p:attrNameLst>
                                          <p:attrName>style.visibility</p:attrName>
                                        </p:attrNameLst>
                                      </p:cBhvr>
                                      <p:to>
                                        <p:strVal val="visible"/>
                                      </p:to>
                                    </p:set>
                                    <p:anim calcmode="lin" valueType="num">
                                      <p:cBhvr additive="base">
                                        <p:cTn id="60" dur="500"/>
                                        <p:tgtEl>
                                          <p:spTgt spid="3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5"/>
        <p:cNvGrpSpPr/>
        <p:nvPr/>
      </p:nvGrpSpPr>
      <p:grpSpPr>
        <a:xfrm>
          <a:off x="0" y="0"/>
          <a:ext cx="0" cy="0"/>
          <a:chOff x="0" y="0"/>
          <a:chExt cx="0" cy="0"/>
        </a:xfrm>
      </p:grpSpPr>
      <p:sp>
        <p:nvSpPr>
          <p:cNvPr id="396" name="Google Shape;396;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24</a:t>
            </a:fld>
            <a:endParaRPr/>
          </a:p>
        </p:txBody>
      </p:sp>
      <p:sp>
        <p:nvSpPr>
          <p:cNvPr id="397" name="Google Shape;397;p39"/>
          <p:cNvSpPr txBox="1"/>
          <p:nvPr/>
        </p:nvSpPr>
        <p:spPr>
          <a:xfrm>
            <a:off x="152400" y="136525"/>
            <a:ext cx="8153400" cy="70167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23.16:  </a:t>
            </a:r>
            <a:r>
              <a:rPr lang="en-US" sz="2000" b="1" i="1" u="none">
                <a:solidFill>
                  <a:schemeClr val="dk1"/>
                </a:solidFill>
                <a:latin typeface="Times"/>
                <a:ea typeface="Times"/>
                <a:cs typeface="Times"/>
                <a:sym typeface="Times"/>
              </a:rPr>
              <a:t>Connectionless and connection-oriented service  </a:t>
            </a:r>
            <a:br>
              <a:rPr lang="en-US" sz="2000" b="1" i="1" u="none">
                <a:solidFill>
                  <a:schemeClr val="dk1"/>
                </a:solidFill>
                <a:latin typeface="Times"/>
                <a:ea typeface="Times"/>
                <a:cs typeface="Times"/>
                <a:sym typeface="Times"/>
              </a:rPr>
            </a:br>
            <a:r>
              <a:rPr lang="en-US" sz="2000" b="1" i="1" u="none">
                <a:solidFill>
                  <a:schemeClr val="dk1"/>
                </a:solidFill>
                <a:latin typeface="Times"/>
                <a:ea typeface="Times"/>
                <a:cs typeface="Times"/>
                <a:sym typeface="Times"/>
              </a:rPr>
              <a:t>                       represented as FSMs</a:t>
            </a:r>
            <a:endParaRPr/>
          </a:p>
        </p:txBody>
      </p:sp>
      <p:pic>
        <p:nvPicPr>
          <p:cNvPr id="398" name="Google Shape;398;p39"/>
          <p:cNvPicPr preferRelativeResize="0"/>
          <p:nvPr/>
        </p:nvPicPr>
        <p:blipFill rotWithShape="1">
          <a:blip r:embed="rId3">
            <a:alphaModFix/>
          </a:blip>
          <a:srcRect/>
          <a:stretch/>
        </p:blipFill>
        <p:spPr>
          <a:xfrm>
            <a:off x="180975" y="1066800"/>
            <a:ext cx="3973512" cy="881062"/>
          </a:xfrm>
          <a:prstGeom prst="rect">
            <a:avLst/>
          </a:prstGeom>
          <a:noFill/>
          <a:ln>
            <a:noFill/>
          </a:ln>
        </p:spPr>
      </p:pic>
      <p:pic>
        <p:nvPicPr>
          <p:cNvPr id="399" name="Google Shape;399;p39"/>
          <p:cNvPicPr preferRelativeResize="0"/>
          <p:nvPr/>
        </p:nvPicPr>
        <p:blipFill rotWithShape="1">
          <a:blip r:embed="rId4">
            <a:alphaModFix/>
          </a:blip>
          <a:srcRect/>
          <a:stretch/>
        </p:blipFill>
        <p:spPr>
          <a:xfrm>
            <a:off x="1828800" y="2466975"/>
            <a:ext cx="6243637" cy="4010025"/>
          </a:xfrm>
          <a:prstGeom prst="rect">
            <a:avLst/>
          </a:prstGeom>
          <a:noFill/>
          <a:ln>
            <a:noFill/>
          </a:ln>
        </p:spPr>
      </p:pic>
      <p:pic>
        <p:nvPicPr>
          <p:cNvPr id="400" name="Google Shape;400;p39"/>
          <p:cNvPicPr preferRelativeResize="0"/>
          <p:nvPr/>
        </p:nvPicPr>
        <p:blipFill rotWithShape="1">
          <a:blip r:embed="rId5">
            <a:alphaModFix/>
          </a:blip>
          <a:srcRect/>
          <a:stretch/>
        </p:blipFill>
        <p:spPr>
          <a:xfrm>
            <a:off x="5943600" y="911225"/>
            <a:ext cx="1479550" cy="10302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99"/>
                                        </p:tgtEl>
                                        <p:attrNameLst>
                                          <p:attrName>style.visibility</p:attrName>
                                        </p:attrNameLst>
                                      </p:cBhvr>
                                      <p:to>
                                        <p:strVal val="visible"/>
                                      </p:to>
                                    </p:set>
                                    <p:animEffect transition="in" filter="fade">
                                      <p:cBhvr>
                                        <p:cTn id="11" dur="2000"/>
                                        <p:tgtEl>
                                          <p:spTgt spid="39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sp>
        <p:nvSpPr>
          <p:cNvPr id="406" name="Google Shape;406;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25</a:t>
            </a:fld>
            <a:endParaRPr/>
          </a:p>
        </p:txBody>
      </p:sp>
      <p:sp>
        <p:nvSpPr>
          <p:cNvPr id="407" name="Google Shape;407;p4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8" name="Google Shape;408;p40"/>
          <p:cNvSpPr txBox="1"/>
          <p:nvPr/>
        </p:nvSpPr>
        <p:spPr>
          <a:xfrm>
            <a:off x="228600" y="406400"/>
            <a:ext cx="7951787"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23-2   TRANSPORT-LAYER PROTOCOLS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409" name="Google Shape;409;p4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0" name="Google Shape;410;p40"/>
          <p:cNvSpPr txBox="1"/>
          <p:nvPr/>
        </p:nvSpPr>
        <p:spPr>
          <a:xfrm>
            <a:off x="381000" y="1658937"/>
            <a:ext cx="8305800" cy="4478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We can create a transport-layer protocol by combining a set of services described in the previous sections. To better understand the behavior of these protocols, we start with the simplest one and gradually add more complexity. The TCP/IP protocol uses a transport-layer protocol that is either a modification or a combination of some of these protocols.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sp>
        <p:nvSpPr>
          <p:cNvPr id="416" name="Google Shape;416;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26</a:t>
            </a:fld>
            <a:endParaRPr/>
          </a:p>
        </p:txBody>
      </p:sp>
      <p:sp>
        <p:nvSpPr>
          <p:cNvPr id="417" name="Google Shape;417;p4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8" name="Google Shape;418;p4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9" name="Google Shape;419;p4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0" name="Google Shape;420;p4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1" name="Google Shape;421;p4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2" name="Google Shape;422;p4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3" name="Google Shape;423;p4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4" name="Google Shape;424;p41"/>
          <p:cNvSpPr txBox="1"/>
          <p:nvPr/>
        </p:nvSpPr>
        <p:spPr>
          <a:xfrm>
            <a:off x="1106487" y="0"/>
            <a:ext cx="4565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23.2.1  Simple Protocol</a:t>
            </a:r>
            <a:endParaRPr/>
          </a:p>
        </p:txBody>
      </p:sp>
      <p:sp>
        <p:nvSpPr>
          <p:cNvPr id="425" name="Google Shape;425;p41"/>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Our first protocol is a simple connectionless protocol with neither flow nor error control. We assume that the receiver can immediately handle any packet it receives. In other words, the receiver can never be overwhelmed with incoming packets. </a:t>
            </a:r>
            <a:r>
              <a:rPr lang="en-US" sz="2800" b="1" i="1" u="none" dirty="0">
                <a:solidFill>
                  <a:schemeClr val="dk1"/>
                </a:solidFill>
                <a:latin typeface="Times New Roman"/>
                <a:ea typeface="Times New Roman"/>
                <a:cs typeface="Times New Roman"/>
                <a:sym typeface="Times New Roman"/>
              </a:rPr>
              <a:t>Figure 23.17 shows the layout for this protocol.</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0"/>
        <p:cNvGrpSpPr/>
        <p:nvPr/>
      </p:nvGrpSpPr>
      <p:grpSpPr>
        <a:xfrm>
          <a:off x="0" y="0"/>
          <a:ext cx="0" cy="0"/>
          <a:chOff x="0" y="0"/>
          <a:chExt cx="0" cy="0"/>
        </a:xfrm>
      </p:grpSpPr>
      <p:sp>
        <p:nvSpPr>
          <p:cNvPr id="431" name="Google Shape;431;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27</a:t>
            </a:fld>
            <a:endParaRPr/>
          </a:p>
        </p:txBody>
      </p:sp>
      <p:sp>
        <p:nvSpPr>
          <p:cNvPr id="432" name="Google Shape;432;p4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23.17:  </a:t>
            </a:r>
            <a:r>
              <a:rPr lang="en-US" sz="2000" b="1" i="1" u="none">
                <a:solidFill>
                  <a:schemeClr val="dk1"/>
                </a:solidFill>
                <a:latin typeface="Times"/>
                <a:ea typeface="Times"/>
                <a:cs typeface="Times"/>
                <a:sym typeface="Times"/>
              </a:rPr>
              <a:t>Simple protocol</a:t>
            </a:r>
            <a:endParaRPr/>
          </a:p>
        </p:txBody>
      </p:sp>
      <p:pic>
        <p:nvPicPr>
          <p:cNvPr id="433" name="Google Shape;433;p42"/>
          <p:cNvPicPr preferRelativeResize="0"/>
          <p:nvPr/>
        </p:nvPicPr>
        <p:blipFill rotWithShape="1">
          <a:blip r:embed="rId3">
            <a:alphaModFix/>
          </a:blip>
          <a:srcRect/>
          <a:stretch/>
        </p:blipFill>
        <p:spPr>
          <a:xfrm>
            <a:off x="2492375" y="3276600"/>
            <a:ext cx="4213225" cy="493712"/>
          </a:xfrm>
          <a:prstGeom prst="rect">
            <a:avLst/>
          </a:prstGeom>
          <a:noFill/>
          <a:ln>
            <a:noFill/>
          </a:ln>
        </p:spPr>
      </p:pic>
      <p:pic>
        <p:nvPicPr>
          <p:cNvPr id="434" name="Google Shape;434;p42"/>
          <p:cNvPicPr preferRelativeResize="0"/>
          <p:nvPr/>
        </p:nvPicPr>
        <p:blipFill rotWithShape="1">
          <a:blip r:embed="rId4">
            <a:alphaModFix/>
          </a:blip>
          <a:srcRect/>
          <a:stretch/>
        </p:blipFill>
        <p:spPr>
          <a:xfrm>
            <a:off x="231775" y="2463800"/>
            <a:ext cx="2359025" cy="1270000"/>
          </a:xfrm>
          <a:prstGeom prst="rect">
            <a:avLst/>
          </a:prstGeom>
          <a:noFill/>
          <a:ln>
            <a:noFill/>
          </a:ln>
        </p:spPr>
      </p:pic>
      <p:pic>
        <p:nvPicPr>
          <p:cNvPr id="435" name="Google Shape;435;p42"/>
          <p:cNvPicPr preferRelativeResize="0"/>
          <p:nvPr/>
        </p:nvPicPr>
        <p:blipFill rotWithShape="1">
          <a:blip r:embed="rId5">
            <a:alphaModFix/>
          </a:blip>
          <a:srcRect/>
          <a:stretch/>
        </p:blipFill>
        <p:spPr>
          <a:xfrm>
            <a:off x="6648450" y="2463800"/>
            <a:ext cx="2343150" cy="1270000"/>
          </a:xfrm>
          <a:prstGeom prst="rect">
            <a:avLst/>
          </a:prstGeom>
          <a:noFill/>
          <a:ln>
            <a:noFill/>
          </a:ln>
        </p:spPr>
      </p:pic>
      <p:pic>
        <p:nvPicPr>
          <p:cNvPr id="436" name="Google Shape;436;p42"/>
          <p:cNvPicPr preferRelativeResize="0"/>
          <p:nvPr/>
        </p:nvPicPr>
        <p:blipFill rotWithShape="1">
          <a:blip r:embed="rId6">
            <a:alphaModFix/>
          </a:blip>
          <a:srcRect/>
          <a:stretch/>
        </p:blipFill>
        <p:spPr>
          <a:xfrm>
            <a:off x="4230687" y="2463800"/>
            <a:ext cx="858837" cy="339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500"/>
                                        <p:tgtEl>
                                          <p:spTgt spid="4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Effect transition="in" filter="fade">
                                      <p:cBhvr>
                                        <p:cTn id="12" dur="500"/>
                                        <p:tgtEl>
                                          <p:spTgt spid="4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5"/>
                                        </p:tgtEl>
                                        <p:attrNameLst>
                                          <p:attrName>style.visibility</p:attrName>
                                        </p:attrNameLst>
                                      </p:cBhvr>
                                      <p:to>
                                        <p:strVal val="visible"/>
                                      </p:to>
                                    </p:set>
                                    <p:animEffect transition="in" filter="fade">
                                      <p:cBhvr>
                                        <p:cTn id="17" dur="500"/>
                                        <p:tgtEl>
                                          <p:spTgt spid="43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1"/>
        <p:cNvGrpSpPr/>
        <p:nvPr/>
      </p:nvGrpSpPr>
      <p:grpSpPr>
        <a:xfrm>
          <a:off x="0" y="0"/>
          <a:ext cx="0" cy="0"/>
          <a:chOff x="0" y="0"/>
          <a:chExt cx="0" cy="0"/>
        </a:xfrm>
      </p:grpSpPr>
      <p:sp>
        <p:nvSpPr>
          <p:cNvPr id="442" name="Google Shape;442;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28</a:t>
            </a:fld>
            <a:endParaRPr/>
          </a:p>
        </p:txBody>
      </p:sp>
      <p:sp>
        <p:nvSpPr>
          <p:cNvPr id="443" name="Google Shape;443;p4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23.18:  </a:t>
            </a:r>
            <a:r>
              <a:rPr lang="en-US" sz="2000" b="1" i="1" u="none">
                <a:solidFill>
                  <a:schemeClr val="dk1"/>
                </a:solidFill>
                <a:latin typeface="Times"/>
                <a:ea typeface="Times"/>
                <a:cs typeface="Times"/>
                <a:sym typeface="Times"/>
              </a:rPr>
              <a:t>FSMs for the simple protocol</a:t>
            </a:r>
            <a:endParaRPr/>
          </a:p>
        </p:txBody>
      </p:sp>
      <p:pic>
        <p:nvPicPr>
          <p:cNvPr id="444" name="Google Shape;444;p43"/>
          <p:cNvPicPr preferRelativeResize="0"/>
          <p:nvPr/>
        </p:nvPicPr>
        <p:blipFill rotWithShape="1">
          <a:blip r:embed="rId3">
            <a:alphaModFix/>
          </a:blip>
          <a:srcRect/>
          <a:stretch/>
        </p:blipFill>
        <p:spPr>
          <a:xfrm>
            <a:off x="388937" y="990600"/>
            <a:ext cx="4238625" cy="2670175"/>
          </a:xfrm>
          <a:prstGeom prst="rect">
            <a:avLst/>
          </a:prstGeom>
          <a:noFill/>
          <a:ln>
            <a:noFill/>
          </a:ln>
        </p:spPr>
      </p:pic>
      <p:pic>
        <p:nvPicPr>
          <p:cNvPr id="445" name="Google Shape;445;p43"/>
          <p:cNvPicPr preferRelativeResize="0"/>
          <p:nvPr/>
        </p:nvPicPr>
        <p:blipFill rotWithShape="1">
          <a:blip r:embed="rId4">
            <a:alphaModFix/>
          </a:blip>
          <a:srcRect/>
          <a:stretch/>
        </p:blipFill>
        <p:spPr>
          <a:xfrm>
            <a:off x="4627562" y="3810000"/>
            <a:ext cx="4237037" cy="2670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2000"/>
                                        <p:tgtEl>
                                          <p:spTgt spid="4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5"/>
                                        </p:tgtEl>
                                        <p:attrNameLst>
                                          <p:attrName>style.visibility</p:attrName>
                                        </p:attrNameLst>
                                      </p:cBhvr>
                                      <p:to>
                                        <p:strVal val="visible"/>
                                      </p:to>
                                    </p:set>
                                    <p:animEffect transition="in" filter="fade">
                                      <p:cBhvr>
                                        <p:cTn id="12" dur="2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0"/>
        <p:cNvGrpSpPr/>
        <p:nvPr/>
      </p:nvGrpSpPr>
      <p:grpSpPr>
        <a:xfrm>
          <a:off x="0" y="0"/>
          <a:ext cx="0" cy="0"/>
          <a:chOff x="0" y="0"/>
          <a:chExt cx="0" cy="0"/>
        </a:xfrm>
      </p:grpSpPr>
      <p:sp>
        <p:nvSpPr>
          <p:cNvPr id="451" name="Google Shape;451;p44"/>
          <p:cNvSpPr txBox="1"/>
          <p:nvPr/>
        </p:nvSpPr>
        <p:spPr>
          <a:xfrm>
            <a:off x="76200" y="609600"/>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23.19 shows an example of communication using this protocol. It is very simple. The sender sends packets one after another without even thinking about the receiver.</a:t>
            </a:r>
            <a:endParaRPr/>
          </a:p>
        </p:txBody>
      </p:sp>
      <p:grpSp>
        <p:nvGrpSpPr>
          <p:cNvPr id="452" name="Google Shape;452;p44"/>
          <p:cNvGrpSpPr/>
          <p:nvPr/>
        </p:nvGrpSpPr>
        <p:grpSpPr>
          <a:xfrm>
            <a:off x="0" y="0"/>
            <a:ext cx="9144000" cy="609600"/>
            <a:chOff x="0" y="2448"/>
            <a:chExt cx="5760" cy="384"/>
          </a:xfrm>
        </p:grpSpPr>
        <p:sp>
          <p:nvSpPr>
            <p:cNvPr id="453" name="Google Shape;453;p4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4" name="Google Shape;454;p44"/>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23.3</a:t>
              </a:r>
              <a:endParaRPr/>
            </a:p>
          </p:txBody>
        </p:sp>
      </p:grpSp>
      <p:sp>
        <p:nvSpPr>
          <p:cNvPr id="455" name="Google Shape;455;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 name="Google Shape;111;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1066800" y="-76200"/>
            <a:ext cx="492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23: Objective</a:t>
            </a:r>
            <a:endParaRPr/>
          </a:p>
        </p:txBody>
      </p:sp>
      <p:sp>
        <p:nvSpPr>
          <p:cNvPr id="118" name="Google Shape;118;p18"/>
          <p:cNvSpPr txBox="1"/>
          <p:nvPr/>
        </p:nvSpPr>
        <p:spPr>
          <a:xfrm>
            <a:off x="152400" y="1143000"/>
            <a:ext cx="8516937" cy="266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first section introduces the idea behind a transport-layer protocol. We first discuss the general services we normally require from the transport layer, such as process-to-process communication, addressing, multiplexing and de-multiplexing, error, flow, and congestion control. We then show that the transport-layer protocols are divided into two categories: connectionless and connection-oriented. </a:t>
            </a:r>
            <a:endParaRPr/>
          </a:p>
        </p:txBody>
      </p:sp>
      <p:sp>
        <p:nvSpPr>
          <p:cNvPr id="119" name="Google Shape;119;p18"/>
          <p:cNvSpPr txBox="1"/>
          <p:nvPr/>
        </p:nvSpPr>
        <p:spPr>
          <a:xfrm>
            <a:off x="304800" y="3886200"/>
            <a:ext cx="8516937" cy="2362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discusses general transport-layer protocols. These protocols concentrate on flow and error control services provided by an actual transport layer protocol. Understanding these protocols helps us better understand the design of the transport-layer protocols in the Internet, such as UDP, TCP, and SCTP.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 calcmode="lin" valueType="num">
                                      <p:cBhvr additive="base">
                                        <p:cTn id="7" dur="500"/>
                                        <p:tgtEl>
                                          <p:spTgt spid="118">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18">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19">
                                            <p:txEl>
                                              <p:pRg st="0" end="0"/>
                                            </p:txEl>
                                          </p:spTgt>
                                        </p:tgtEl>
                                        <p:attrNameLst>
                                          <p:attrName>style.visibility</p:attrName>
                                        </p:attrNameLst>
                                      </p:cBhvr>
                                      <p:to>
                                        <p:strVal val="visible"/>
                                      </p:to>
                                    </p:set>
                                    <p:anim calcmode="lin" valueType="num">
                                      <p:cBhvr additive="base">
                                        <p:cTn id="13" dur="500"/>
                                        <p:tgtEl>
                                          <p:spTgt spid="119">
                                            <p:txEl>
                                              <p:pRg st="0" end="0"/>
                                            </p:txEl>
                                          </p:spTgt>
                                        </p:tgtEl>
                                        <p:attrNameLst>
                                          <p:attrName>ppt_w</p:attrName>
                                        </p:attrNameLst>
                                      </p:cBhvr>
                                      <p:tavLst>
                                        <p:tav tm="0">
                                          <p:val>
                                            <p:strVal val="0"/>
                                          </p:val>
                                        </p:tav>
                                        <p:tav tm="100000">
                                          <p:val>
                                            <p:strVal val="#ppt_w"/>
                                          </p:val>
                                        </p:tav>
                                      </p:tavLst>
                                    </p:anim>
                                    <p:anim calcmode="lin" valueType="num">
                                      <p:cBhvr additive="base">
                                        <p:cTn id="14" dur="500"/>
                                        <p:tgtEl>
                                          <p:spTgt spid="119">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0"/>
        <p:cNvGrpSpPr/>
        <p:nvPr/>
      </p:nvGrpSpPr>
      <p:grpSpPr>
        <a:xfrm>
          <a:off x="0" y="0"/>
          <a:ext cx="0" cy="0"/>
          <a:chOff x="0" y="0"/>
          <a:chExt cx="0" cy="0"/>
        </a:xfrm>
      </p:grpSpPr>
      <p:sp>
        <p:nvSpPr>
          <p:cNvPr id="461" name="Google Shape;461;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30</a:t>
            </a:fld>
            <a:endParaRPr/>
          </a:p>
        </p:txBody>
      </p:sp>
      <p:sp>
        <p:nvSpPr>
          <p:cNvPr id="462" name="Google Shape;462;p4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23.19:  </a:t>
            </a:r>
            <a:r>
              <a:rPr lang="en-US" sz="2000" b="1" i="1" u="none">
                <a:solidFill>
                  <a:schemeClr val="dk1"/>
                </a:solidFill>
                <a:latin typeface="Times"/>
                <a:ea typeface="Times"/>
                <a:cs typeface="Times"/>
                <a:sym typeface="Times"/>
              </a:rPr>
              <a:t>Flow diagram for Example 3.3</a:t>
            </a:r>
            <a:endParaRPr/>
          </a:p>
        </p:txBody>
      </p:sp>
      <p:pic>
        <p:nvPicPr>
          <p:cNvPr id="463" name="Google Shape;463;p45"/>
          <p:cNvPicPr preferRelativeResize="0"/>
          <p:nvPr/>
        </p:nvPicPr>
        <p:blipFill rotWithShape="1">
          <a:blip r:embed="rId3">
            <a:alphaModFix/>
          </a:blip>
          <a:srcRect/>
          <a:stretch/>
        </p:blipFill>
        <p:spPr>
          <a:xfrm>
            <a:off x="201612" y="1177925"/>
            <a:ext cx="3227387" cy="1697037"/>
          </a:xfrm>
          <a:prstGeom prst="rect">
            <a:avLst/>
          </a:prstGeom>
          <a:noFill/>
          <a:ln>
            <a:noFill/>
          </a:ln>
        </p:spPr>
      </p:pic>
      <p:pic>
        <p:nvPicPr>
          <p:cNvPr id="464" name="Google Shape;464;p45"/>
          <p:cNvPicPr preferRelativeResize="0"/>
          <p:nvPr/>
        </p:nvPicPr>
        <p:blipFill rotWithShape="1">
          <a:blip r:embed="rId4">
            <a:alphaModFix/>
          </a:blip>
          <a:srcRect/>
          <a:stretch/>
        </p:blipFill>
        <p:spPr>
          <a:xfrm>
            <a:off x="5867400" y="1066800"/>
            <a:ext cx="3009900" cy="1808162"/>
          </a:xfrm>
          <a:prstGeom prst="rect">
            <a:avLst/>
          </a:prstGeom>
          <a:noFill/>
          <a:ln>
            <a:noFill/>
          </a:ln>
        </p:spPr>
      </p:pic>
      <p:pic>
        <p:nvPicPr>
          <p:cNvPr id="465" name="Google Shape;465;p45"/>
          <p:cNvPicPr preferRelativeResize="0"/>
          <p:nvPr/>
        </p:nvPicPr>
        <p:blipFill rotWithShape="1">
          <a:blip r:embed="rId5">
            <a:alphaModFix/>
          </a:blip>
          <a:srcRect/>
          <a:stretch/>
        </p:blipFill>
        <p:spPr>
          <a:xfrm>
            <a:off x="838200" y="2935287"/>
            <a:ext cx="461962" cy="3278187"/>
          </a:xfrm>
          <a:prstGeom prst="rect">
            <a:avLst/>
          </a:prstGeom>
          <a:noFill/>
          <a:ln>
            <a:noFill/>
          </a:ln>
        </p:spPr>
      </p:pic>
      <p:pic>
        <p:nvPicPr>
          <p:cNvPr id="466" name="Google Shape;466;p45"/>
          <p:cNvPicPr preferRelativeResize="0"/>
          <p:nvPr/>
        </p:nvPicPr>
        <p:blipFill rotWithShape="1">
          <a:blip r:embed="rId5">
            <a:alphaModFix/>
          </a:blip>
          <a:srcRect/>
          <a:stretch/>
        </p:blipFill>
        <p:spPr>
          <a:xfrm>
            <a:off x="6738937" y="2935287"/>
            <a:ext cx="463550" cy="3278187"/>
          </a:xfrm>
          <a:prstGeom prst="rect">
            <a:avLst/>
          </a:prstGeom>
          <a:noFill/>
          <a:ln>
            <a:noFill/>
          </a:ln>
        </p:spPr>
      </p:pic>
      <p:pic>
        <p:nvPicPr>
          <p:cNvPr id="467" name="Google Shape;467;p45"/>
          <p:cNvPicPr preferRelativeResize="0"/>
          <p:nvPr/>
        </p:nvPicPr>
        <p:blipFill rotWithShape="1">
          <a:blip r:embed="rId5">
            <a:alphaModFix/>
          </a:blip>
          <a:srcRect/>
          <a:stretch/>
        </p:blipFill>
        <p:spPr>
          <a:xfrm>
            <a:off x="8148637" y="2935287"/>
            <a:ext cx="461962" cy="3278187"/>
          </a:xfrm>
          <a:prstGeom prst="rect">
            <a:avLst/>
          </a:prstGeom>
          <a:noFill/>
          <a:ln>
            <a:noFill/>
          </a:ln>
        </p:spPr>
      </p:pic>
      <p:pic>
        <p:nvPicPr>
          <p:cNvPr id="468" name="Google Shape;468;p45"/>
          <p:cNvPicPr preferRelativeResize="0"/>
          <p:nvPr/>
        </p:nvPicPr>
        <p:blipFill rotWithShape="1">
          <a:blip r:embed="rId5">
            <a:alphaModFix/>
          </a:blip>
          <a:srcRect/>
          <a:stretch/>
        </p:blipFill>
        <p:spPr>
          <a:xfrm>
            <a:off x="2357437" y="2935287"/>
            <a:ext cx="461962" cy="3278187"/>
          </a:xfrm>
          <a:prstGeom prst="rect">
            <a:avLst/>
          </a:prstGeom>
          <a:noFill/>
          <a:ln>
            <a:noFill/>
          </a:ln>
        </p:spPr>
      </p:pic>
      <p:pic>
        <p:nvPicPr>
          <p:cNvPr id="469" name="Google Shape;469;p45"/>
          <p:cNvPicPr preferRelativeResize="0"/>
          <p:nvPr/>
        </p:nvPicPr>
        <p:blipFill rotWithShape="1">
          <a:blip r:embed="rId6">
            <a:alphaModFix/>
          </a:blip>
          <a:srcRect/>
          <a:stretch/>
        </p:blipFill>
        <p:spPr>
          <a:xfrm>
            <a:off x="1146175" y="3016250"/>
            <a:ext cx="1235075" cy="334962"/>
          </a:xfrm>
          <a:prstGeom prst="rect">
            <a:avLst/>
          </a:prstGeom>
          <a:noFill/>
          <a:ln>
            <a:noFill/>
          </a:ln>
        </p:spPr>
      </p:pic>
      <p:pic>
        <p:nvPicPr>
          <p:cNvPr id="470" name="Google Shape;470;p45"/>
          <p:cNvPicPr preferRelativeResize="0"/>
          <p:nvPr/>
        </p:nvPicPr>
        <p:blipFill rotWithShape="1">
          <a:blip r:embed="rId6">
            <a:alphaModFix/>
          </a:blip>
          <a:srcRect/>
          <a:stretch/>
        </p:blipFill>
        <p:spPr>
          <a:xfrm>
            <a:off x="1196975" y="4114800"/>
            <a:ext cx="1235075" cy="334962"/>
          </a:xfrm>
          <a:prstGeom prst="rect">
            <a:avLst/>
          </a:prstGeom>
          <a:noFill/>
          <a:ln>
            <a:noFill/>
          </a:ln>
        </p:spPr>
      </p:pic>
      <p:pic>
        <p:nvPicPr>
          <p:cNvPr id="471" name="Google Shape;471;p45"/>
          <p:cNvPicPr preferRelativeResize="0"/>
          <p:nvPr/>
        </p:nvPicPr>
        <p:blipFill rotWithShape="1">
          <a:blip r:embed="rId7">
            <a:alphaModFix/>
          </a:blip>
          <a:srcRect/>
          <a:stretch/>
        </p:blipFill>
        <p:spPr>
          <a:xfrm>
            <a:off x="6950075" y="4632325"/>
            <a:ext cx="1285875" cy="320675"/>
          </a:xfrm>
          <a:prstGeom prst="rect">
            <a:avLst/>
          </a:prstGeom>
          <a:noFill/>
          <a:ln>
            <a:noFill/>
          </a:ln>
        </p:spPr>
      </p:pic>
      <p:pic>
        <p:nvPicPr>
          <p:cNvPr id="472" name="Google Shape;472;p45"/>
          <p:cNvPicPr preferRelativeResize="0"/>
          <p:nvPr/>
        </p:nvPicPr>
        <p:blipFill rotWithShape="1">
          <a:blip r:embed="rId7">
            <a:alphaModFix/>
          </a:blip>
          <a:srcRect/>
          <a:stretch/>
        </p:blipFill>
        <p:spPr>
          <a:xfrm>
            <a:off x="6970712" y="3657600"/>
            <a:ext cx="1285875" cy="320675"/>
          </a:xfrm>
          <a:prstGeom prst="rect">
            <a:avLst/>
          </a:prstGeom>
          <a:noFill/>
          <a:ln>
            <a:noFill/>
          </a:ln>
        </p:spPr>
      </p:pic>
      <p:pic>
        <p:nvPicPr>
          <p:cNvPr id="473" name="Google Shape;473;p45"/>
          <p:cNvPicPr preferRelativeResize="0"/>
          <p:nvPr/>
        </p:nvPicPr>
        <p:blipFill rotWithShape="1">
          <a:blip r:embed="rId8">
            <a:alphaModFix/>
          </a:blip>
          <a:srcRect/>
          <a:stretch/>
        </p:blipFill>
        <p:spPr>
          <a:xfrm>
            <a:off x="2562225" y="3124200"/>
            <a:ext cx="4222750" cy="854075"/>
          </a:xfrm>
          <a:prstGeom prst="rect">
            <a:avLst/>
          </a:prstGeom>
          <a:noFill/>
          <a:ln>
            <a:noFill/>
          </a:ln>
        </p:spPr>
      </p:pic>
      <p:pic>
        <p:nvPicPr>
          <p:cNvPr id="474" name="Google Shape;474;p45"/>
          <p:cNvPicPr preferRelativeResize="0"/>
          <p:nvPr/>
        </p:nvPicPr>
        <p:blipFill rotWithShape="1">
          <a:blip r:embed="rId8">
            <a:alphaModFix/>
          </a:blip>
          <a:srcRect/>
          <a:stretch/>
        </p:blipFill>
        <p:spPr>
          <a:xfrm>
            <a:off x="2635250" y="4148137"/>
            <a:ext cx="4222750" cy="852487"/>
          </a:xfrm>
          <a:prstGeom prst="rect">
            <a:avLst/>
          </a:prstGeom>
          <a:noFill/>
          <a:ln>
            <a:noFill/>
          </a:ln>
        </p:spPr>
      </p:pic>
      <p:pic>
        <p:nvPicPr>
          <p:cNvPr id="475" name="Google Shape;475;p45"/>
          <p:cNvPicPr preferRelativeResize="0"/>
          <p:nvPr/>
        </p:nvPicPr>
        <p:blipFill rotWithShape="1">
          <a:blip r:embed="rId9">
            <a:alphaModFix/>
          </a:blip>
          <a:srcRect/>
          <a:stretch/>
        </p:blipFill>
        <p:spPr>
          <a:xfrm>
            <a:off x="4673600" y="4984750"/>
            <a:ext cx="127000" cy="654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69"/>
                                        </p:tgtEl>
                                        <p:attrNameLst>
                                          <p:attrName>style.visibility</p:attrName>
                                        </p:attrNameLst>
                                      </p:cBhvr>
                                      <p:to>
                                        <p:strVal val="visible"/>
                                      </p:to>
                                    </p:set>
                                    <p:animEffect transition="in" filter="fade">
                                      <p:cBhvr>
                                        <p:cTn id="21" dur="500"/>
                                        <p:tgtEl>
                                          <p:spTgt spid="46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73"/>
                                        </p:tgtEl>
                                        <p:attrNameLst>
                                          <p:attrName>style.visibility</p:attrName>
                                        </p:attrNameLst>
                                      </p:cBhvr>
                                      <p:to>
                                        <p:strVal val="visible"/>
                                      </p:to>
                                    </p:set>
                                    <p:animEffect transition="in" filter="fade">
                                      <p:cBhvr>
                                        <p:cTn id="26" dur="500"/>
                                        <p:tgtEl>
                                          <p:spTgt spid="47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2"/>
                                        </p:tgtEl>
                                        <p:attrNameLst>
                                          <p:attrName>style.visibility</p:attrName>
                                        </p:attrNameLst>
                                      </p:cBhvr>
                                      <p:to>
                                        <p:strVal val="visible"/>
                                      </p:to>
                                    </p:set>
                                    <p:animEffect transition="in" filter="fade">
                                      <p:cBhvr>
                                        <p:cTn id="31" dur="500"/>
                                        <p:tgtEl>
                                          <p:spTgt spid="47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70"/>
                                        </p:tgtEl>
                                        <p:attrNameLst>
                                          <p:attrName>style.visibility</p:attrName>
                                        </p:attrNameLst>
                                      </p:cBhvr>
                                      <p:to>
                                        <p:strVal val="visible"/>
                                      </p:to>
                                    </p:set>
                                    <p:animEffect transition="in" filter="fade">
                                      <p:cBhvr>
                                        <p:cTn id="36" dur="500"/>
                                        <p:tgtEl>
                                          <p:spTgt spid="47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74"/>
                                        </p:tgtEl>
                                        <p:attrNameLst>
                                          <p:attrName>style.visibility</p:attrName>
                                        </p:attrNameLst>
                                      </p:cBhvr>
                                      <p:to>
                                        <p:strVal val="visible"/>
                                      </p:to>
                                    </p:set>
                                    <p:animEffect transition="in" filter="fade">
                                      <p:cBhvr>
                                        <p:cTn id="41" dur="500"/>
                                        <p:tgtEl>
                                          <p:spTgt spid="47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71"/>
                                        </p:tgtEl>
                                        <p:attrNameLst>
                                          <p:attrName>style.visibility</p:attrName>
                                        </p:attrNameLst>
                                      </p:cBhvr>
                                      <p:to>
                                        <p:strVal val="visible"/>
                                      </p:to>
                                    </p:set>
                                    <p:animEffect transition="in" filter="fade">
                                      <p:cBhvr>
                                        <p:cTn id="46" dur="500"/>
                                        <p:tgtEl>
                                          <p:spTgt spid="47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0"/>
        <p:cNvGrpSpPr/>
        <p:nvPr/>
      </p:nvGrpSpPr>
      <p:grpSpPr>
        <a:xfrm>
          <a:off x="0" y="0"/>
          <a:ext cx="0" cy="0"/>
          <a:chOff x="0" y="0"/>
          <a:chExt cx="0" cy="0"/>
        </a:xfrm>
      </p:grpSpPr>
      <p:sp>
        <p:nvSpPr>
          <p:cNvPr id="481" name="Google Shape;481;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31</a:t>
            </a:fld>
            <a:endParaRPr/>
          </a:p>
        </p:txBody>
      </p:sp>
      <p:sp>
        <p:nvSpPr>
          <p:cNvPr id="482" name="Google Shape;482;p4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3" name="Google Shape;483;p4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4" name="Google Shape;484;p4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5" name="Google Shape;485;p4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6" name="Google Shape;486;p4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7" name="Google Shape;487;p4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8" name="Google Shape;488;p4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9" name="Google Shape;489;p46"/>
          <p:cNvSpPr txBox="1"/>
          <p:nvPr/>
        </p:nvSpPr>
        <p:spPr>
          <a:xfrm>
            <a:off x="1106487" y="0"/>
            <a:ext cx="6013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23.2.2  Stop-and-Wait Protocol</a:t>
            </a:r>
            <a:endParaRPr/>
          </a:p>
        </p:txBody>
      </p:sp>
      <p:sp>
        <p:nvSpPr>
          <p:cNvPr id="490" name="Google Shape;490;p46"/>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Our second protocol is a connection-oriented protocol called the Stop-and-Wait protocol, which uses both flow and error control. </a:t>
            </a:r>
            <a:r>
              <a:rPr lang="en-US" sz="2800" b="1" i="1" u="none" dirty="0">
                <a:solidFill>
                  <a:srgbClr val="00B0F0"/>
                </a:solidFill>
                <a:latin typeface="Times New Roman"/>
                <a:ea typeface="Times New Roman"/>
                <a:cs typeface="Times New Roman"/>
                <a:sym typeface="Times New Roman"/>
              </a:rPr>
              <a:t>Both the sender and the receiver use a sliding window of size 23. The sender sends one packet at a time and waits for an acknowledgment before sending the next one</a:t>
            </a:r>
            <a:r>
              <a:rPr lang="en-US" sz="2800" b="1" i="1" u="none" dirty="0">
                <a:solidFill>
                  <a:schemeClr val="dk1"/>
                </a:solidFill>
                <a:latin typeface="Times New Roman"/>
                <a:ea typeface="Times New Roman"/>
                <a:cs typeface="Times New Roman"/>
                <a:sym typeface="Times New Roman"/>
              </a:rPr>
              <a:t>. To detect corrupted packets, we need to add a checksum to each data packet. When a packet arrives at the receiver site, it is checked. If its checksum is incorrect, the packet is corrupted and silently discarded.</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496" name="Google Shape;496;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32</a:t>
            </a:fld>
            <a:endParaRPr/>
          </a:p>
        </p:txBody>
      </p:sp>
      <p:sp>
        <p:nvSpPr>
          <p:cNvPr id="497" name="Google Shape;497;p4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23.20:  </a:t>
            </a:r>
            <a:r>
              <a:rPr lang="en-US" sz="2000" b="1" i="1" u="none">
                <a:solidFill>
                  <a:schemeClr val="dk1"/>
                </a:solidFill>
                <a:latin typeface="Times"/>
                <a:ea typeface="Times"/>
                <a:cs typeface="Times"/>
                <a:sym typeface="Times"/>
              </a:rPr>
              <a:t> Stop-and-Wait protocol</a:t>
            </a:r>
            <a:endParaRPr/>
          </a:p>
        </p:txBody>
      </p:sp>
      <p:pic>
        <p:nvPicPr>
          <p:cNvPr id="498" name="Google Shape;498;p47"/>
          <p:cNvPicPr preferRelativeResize="0"/>
          <p:nvPr/>
        </p:nvPicPr>
        <p:blipFill rotWithShape="1">
          <a:blip r:embed="rId3">
            <a:alphaModFix/>
          </a:blip>
          <a:srcRect/>
          <a:stretch/>
        </p:blipFill>
        <p:spPr>
          <a:xfrm>
            <a:off x="2252662" y="1295400"/>
            <a:ext cx="4071937" cy="701675"/>
          </a:xfrm>
          <a:prstGeom prst="rect">
            <a:avLst/>
          </a:prstGeom>
          <a:noFill/>
          <a:ln>
            <a:noFill/>
          </a:ln>
        </p:spPr>
      </p:pic>
      <p:pic>
        <p:nvPicPr>
          <p:cNvPr id="499" name="Google Shape;499;p47"/>
          <p:cNvPicPr preferRelativeResize="0"/>
          <p:nvPr/>
        </p:nvPicPr>
        <p:blipFill rotWithShape="1">
          <a:blip r:embed="rId4">
            <a:alphaModFix/>
          </a:blip>
          <a:srcRect/>
          <a:stretch/>
        </p:blipFill>
        <p:spPr>
          <a:xfrm>
            <a:off x="100012" y="2362200"/>
            <a:ext cx="2338387" cy="1570037"/>
          </a:xfrm>
          <a:prstGeom prst="rect">
            <a:avLst/>
          </a:prstGeom>
          <a:noFill/>
          <a:ln>
            <a:noFill/>
          </a:ln>
        </p:spPr>
      </p:pic>
      <p:pic>
        <p:nvPicPr>
          <p:cNvPr id="500" name="Google Shape;500;p47"/>
          <p:cNvPicPr preferRelativeResize="0"/>
          <p:nvPr/>
        </p:nvPicPr>
        <p:blipFill rotWithShape="1">
          <a:blip r:embed="rId5">
            <a:alphaModFix/>
          </a:blip>
          <a:srcRect/>
          <a:stretch/>
        </p:blipFill>
        <p:spPr>
          <a:xfrm>
            <a:off x="2438400" y="3162300"/>
            <a:ext cx="4065587" cy="190500"/>
          </a:xfrm>
          <a:prstGeom prst="rect">
            <a:avLst/>
          </a:prstGeom>
          <a:noFill/>
          <a:ln>
            <a:noFill/>
          </a:ln>
        </p:spPr>
      </p:pic>
      <p:pic>
        <p:nvPicPr>
          <p:cNvPr id="501" name="Google Shape;501;p47"/>
          <p:cNvPicPr preferRelativeResize="0"/>
          <p:nvPr/>
        </p:nvPicPr>
        <p:blipFill rotWithShape="1">
          <a:blip r:embed="rId6">
            <a:alphaModFix/>
          </a:blip>
          <a:srcRect/>
          <a:stretch/>
        </p:blipFill>
        <p:spPr>
          <a:xfrm>
            <a:off x="2438400" y="3581400"/>
            <a:ext cx="3960812" cy="163512"/>
          </a:xfrm>
          <a:prstGeom prst="rect">
            <a:avLst/>
          </a:prstGeom>
          <a:noFill/>
          <a:ln>
            <a:noFill/>
          </a:ln>
        </p:spPr>
      </p:pic>
      <p:pic>
        <p:nvPicPr>
          <p:cNvPr id="502" name="Google Shape;502;p47"/>
          <p:cNvPicPr preferRelativeResize="0"/>
          <p:nvPr/>
        </p:nvPicPr>
        <p:blipFill rotWithShape="1">
          <a:blip r:embed="rId7">
            <a:alphaModFix/>
          </a:blip>
          <a:srcRect/>
          <a:stretch/>
        </p:blipFill>
        <p:spPr>
          <a:xfrm>
            <a:off x="6503987" y="2368550"/>
            <a:ext cx="2352675" cy="1570037"/>
          </a:xfrm>
          <a:prstGeom prst="rect">
            <a:avLst/>
          </a:prstGeom>
          <a:noFill/>
          <a:ln>
            <a:noFill/>
          </a:ln>
        </p:spPr>
      </p:pic>
      <p:pic>
        <p:nvPicPr>
          <p:cNvPr id="503" name="Google Shape;503;p47"/>
          <p:cNvPicPr preferRelativeResize="0"/>
          <p:nvPr/>
        </p:nvPicPr>
        <p:blipFill rotWithShape="1">
          <a:blip r:embed="rId8">
            <a:alphaModFix/>
          </a:blip>
          <a:srcRect/>
          <a:stretch/>
        </p:blipFill>
        <p:spPr>
          <a:xfrm>
            <a:off x="668337" y="4289425"/>
            <a:ext cx="3146425" cy="1189037"/>
          </a:xfrm>
          <a:prstGeom prst="rect">
            <a:avLst/>
          </a:prstGeom>
          <a:noFill/>
          <a:ln>
            <a:noFill/>
          </a:ln>
        </p:spPr>
      </p:pic>
      <p:pic>
        <p:nvPicPr>
          <p:cNvPr id="504" name="Google Shape;504;p47"/>
          <p:cNvPicPr preferRelativeResize="0"/>
          <p:nvPr/>
        </p:nvPicPr>
        <p:blipFill rotWithShape="1">
          <a:blip r:embed="rId9">
            <a:alphaModFix/>
          </a:blip>
          <a:srcRect/>
          <a:stretch/>
        </p:blipFill>
        <p:spPr>
          <a:xfrm>
            <a:off x="6096000" y="4281487"/>
            <a:ext cx="2363787" cy="1204912"/>
          </a:xfrm>
          <a:prstGeom prst="rect">
            <a:avLst/>
          </a:prstGeom>
          <a:noFill/>
          <a:ln>
            <a:noFill/>
          </a:ln>
        </p:spPr>
      </p:pic>
      <p:pic>
        <p:nvPicPr>
          <p:cNvPr id="505" name="Google Shape;505;p47"/>
          <p:cNvPicPr preferRelativeResize="0"/>
          <p:nvPr/>
        </p:nvPicPr>
        <p:blipFill rotWithShape="1">
          <a:blip r:embed="rId10">
            <a:alphaModFix/>
          </a:blip>
          <a:srcRect/>
          <a:stretch/>
        </p:blipFill>
        <p:spPr>
          <a:xfrm>
            <a:off x="3581400" y="3962400"/>
            <a:ext cx="1849437" cy="311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gtEl>
                                        <p:attrNameLst>
                                          <p:attrName>style.visibility</p:attrName>
                                        </p:attrNameLst>
                                      </p:cBhvr>
                                      <p:to>
                                        <p:strVal val="visible"/>
                                      </p:to>
                                    </p:set>
                                    <p:animEffect transition="in" filter="fade">
                                      <p:cBhvr>
                                        <p:cTn id="17" dur="500"/>
                                        <p:tgtEl>
                                          <p:spTgt spid="5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1"/>
                                        </p:tgtEl>
                                        <p:attrNameLst>
                                          <p:attrName>style.visibility</p:attrName>
                                        </p:attrNameLst>
                                      </p:cBhvr>
                                      <p:to>
                                        <p:strVal val="visible"/>
                                      </p:to>
                                    </p:set>
                                    <p:animEffect transition="in" filter="fade">
                                      <p:cBhvr>
                                        <p:cTn id="22" dur="500"/>
                                        <p:tgtEl>
                                          <p:spTgt spid="50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0"/>
        <p:cNvGrpSpPr/>
        <p:nvPr/>
      </p:nvGrpSpPr>
      <p:grpSpPr>
        <a:xfrm>
          <a:off x="0" y="0"/>
          <a:ext cx="0" cy="0"/>
          <a:chOff x="0" y="0"/>
          <a:chExt cx="0" cy="0"/>
        </a:xfrm>
      </p:grpSpPr>
      <p:sp>
        <p:nvSpPr>
          <p:cNvPr id="511" name="Google Shape;511;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33</a:t>
            </a:fld>
            <a:endParaRPr/>
          </a:p>
        </p:txBody>
      </p:sp>
      <p:sp>
        <p:nvSpPr>
          <p:cNvPr id="512" name="Google Shape;512;p4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23.21:  </a:t>
            </a:r>
            <a:r>
              <a:rPr lang="en-US" sz="2000" b="1" i="1" u="none">
                <a:solidFill>
                  <a:schemeClr val="dk1"/>
                </a:solidFill>
                <a:latin typeface="Times"/>
                <a:ea typeface="Times"/>
                <a:cs typeface="Times"/>
                <a:sym typeface="Times"/>
              </a:rPr>
              <a:t>FSM for the Stop-and-Wait protocol</a:t>
            </a:r>
            <a:endParaRPr/>
          </a:p>
        </p:txBody>
      </p:sp>
      <p:pic>
        <p:nvPicPr>
          <p:cNvPr id="513" name="Google Shape;513;p48"/>
          <p:cNvPicPr preferRelativeResize="0"/>
          <p:nvPr/>
        </p:nvPicPr>
        <p:blipFill rotWithShape="1">
          <a:blip r:embed="rId3">
            <a:alphaModFix/>
          </a:blip>
          <a:srcRect/>
          <a:stretch/>
        </p:blipFill>
        <p:spPr>
          <a:xfrm>
            <a:off x="304800" y="762000"/>
            <a:ext cx="7078662" cy="2617787"/>
          </a:xfrm>
          <a:prstGeom prst="rect">
            <a:avLst/>
          </a:prstGeom>
          <a:noFill/>
          <a:ln>
            <a:noFill/>
          </a:ln>
        </p:spPr>
      </p:pic>
      <p:pic>
        <p:nvPicPr>
          <p:cNvPr id="514" name="Google Shape;514;p48"/>
          <p:cNvPicPr preferRelativeResize="0"/>
          <p:nvPr/>
        </p:nvPicPr>
        <p:blipFill rotWithShape="1">
          <a:blip r:embed="rId4">
            <a:alphaModFix/>
          </a:blip>
          <a:srcRect/>
          <a:stretch/>
        </p:blipFill>
        <p:spPr>
          <a:xfrm>
            <a:off x="2286000" y="4117975"/>
            <a:ext cx="6689725" cy="1978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animEffect transition="in" filter="fade">
                                      <p:cBhvr>
                                        <p:cTn id="7" dur="2000"/>
                                        <p:tgtEl>
                                          <p:spTgt spid="5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
                                        </p:tgtEl>
                                        <p:attrNameLst>
                                          <p:attrName>style.visibility</p:attrName>
                                        </p:attrNameLst>
                                      </p:cBhvr>
                                      <p:to>
                                        <p:strVal val="visible"/>
                                      </p:to>
                                    </p:set>
                                    <p:animEffect transition="in" filter="fade">
                                      <p:cBhvr>
                                        <p:cTn id="12" dur="2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9"/>
        <p:cNvGrpSpPr/>
        <p:nvPr/>
      </p:nvGrpSpPr>
      <p:grpSpPr>
        <a:xfrm>
          <a:off x="0" y="0"/>
          <a:ext cx="0" cy="0"/>
          <a:chOff x="0" y="0"/>
          <a:chExt cx="0" cy="0"/>
        </a:xfrm>
      </p:grpSpPr>
      <p:sp>
        <p:nvSpPr>
          <p:cNvPr id="520" name="Google Shape;520;p49"/>
          <p:cNvSpPr txBox="1"/>
          <p:nvPr/>
        </p:nvSpPr>
        <p:spPr>
          <a:xfrm>
            <a:off x="76200" y="609600"/>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23.22 shows an example of the Stop-and-Wait protocol. Packet 0 is sent and acknowledged. Packet 1 is lost and resent after the time-out. The resent packet 1 is acknowledged and the timer stops. Packet 0 is sent and acknowledged, but the acknowledgment is lost. The sender has no idea if the packet or the acknowledgment is lost, so after the time-out, it resends packet 0, which is acknowledged.</a:t>
            </a:r>
            <a:endParaRPr/>
          </a:p>
        </p:txBody>
      </p:sp>
      <p:grpSp>
        <p:nvGrpSpPr>
          <p:cNvPr id="521" name="Google Shape;521;p49"/>
          <p:cNvGrpSpPr/>
          <p:nvPr/>
        </p:nvGrpSpPr>
        <p:grpSpPr>
          <a:xfrm>
            <a:off x="0" y="0"/>
            <a:ext cx="9144000" cy="609600"/>
            <a:chOff x="0" y="2448"/>
            <a:chExt cx="5760" cy="384"/>
          </a:xfrm>
        </p:grpSpPr>
        <p:sp>
          <p:nvSpPr>
            <p:cNvPr id="522" name="Google Shape;522;p4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3" name="Google Shape;523;p49"/>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23.4</a:t>
              </a:r>
              <a:endParaRPr/>
            </a:p>
          </p:txBody>
        </p:sp>
      </p:grpSp>
      <p:sp>
        <p:nvSpPr>
          <p:cNvPr id="524" name="Google Shape;524;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9"/>
        <p:cNvGrpSpPr/>
        <p:nvPr/>
      </p:nvGrpSpPr>
      <p:grpSpPr>
        <a:xfrm>
          <a:off x="0" y="0"/>
          <a:ext cx="0" cy="0"/>
          <a:chOff x="0" y="0"/>
          <a:chExt cx="0" cy="0"/>
        </a:xfrm>
      </p:grpSpPr>
      <p:sp>
        <p:nvSpPr>
          <p:cNvPr id="530" name="Google Shape;530;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35</a:t>
            </a:fld>
            <a:endParaRPr/>
          </a:p>
        </p:txBody>
      </p:sp>
      <p:sp>
        <p:nvSpPr>
          <p:cNvPr id="531" name="Google Shape;531;p5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23.22:  </a:t>
            </a:r>
            <a:r>
              <a:rPr lang="en-US" sz="2000" b="1" i="1" u="none">
                <a:solidFill>
                  <a:schemeClr val="dk1"/>
                </a:solidFill>
                <a:latin typeface="Times"/>
                <a:ea typeface="Times"/>
                <a:cs typeface="Times"/>
                <a:sym typeface="Times"/>
              </a:rPr>
              <a:t>Flow diagram for Example 3.4</a:t>
            </a:r>
            <a:endParaRPr/>
          </a:p>
        </p:txBody>
      </p:sp>
      <p:pic>
        <p:nvPicPr>
          <p:cNvPr id="532" name="Google Shape;532;p50"/>
          <p:cNvPicPr preferRelativeResize="0"/>
          <p:nvPr/>
        </p:nvPicPr>
        <p:blipFill rotWithShape="1">
          <a:blip r:embed="rId3">
            <a:alphaModFix/>
          </a:blip>
          <a:srcRect/>
          <a:stretch/>
        </p:blipFill>
        <p:spPr>
          <a:xfrm>
            <a:off x="685800" y="838200"/>
            <a:ext cx="7339012" cy="57007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animEffect transition="in" filter="fade">
                                      <p:cBhvr>
                                        <p:cTn id="7" dur="4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7"/>
        <p:cNvGrpSpPr/>
        <p:nvPr/>
      </p:nvGrpSpPr>
      <p:grpSpPr>
        <a:xfrm>
          <a:off x="0" y="0"/>
          <a:ext cx="0" cy="0"/>
          <a:chOff x="0" y="0"/>
          <a:chExt cx="0" cy="0"/>
        </a:xfrm>
      </p:grpSpPr>
      <p:sp>
        <p:nvSpPr>
          <p:cNvPr id="538" name="Google Shape;538;p51"/>
          <p:cNvSpPr txBox="1"/>
          <p:nvPr/>
        </p:nvSpPr>
        <p:spPr>
          <a:xfrm>
            <a:off x="76200" y="609600"/>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Assume that, in a Stop-and-Wait system, the bandwidth of the line is 1 Mbps, and 1 bit takes 20 milliseconds to make a round trip. What is the bandwidth-delay product? If the system data packets are 1,000 bits in length, what is the utilization percentage of the link?</a:t>
            </a:r>
            <a:endParaRPr/>
          </a:p>
        </p:txBody>
      </p:sp>
      <p:grpSp>
        <p:nvGrpSpPr>
          <p:cNvPr id="539" name="Google Shape;539;p51"/>
          <p:cNvGrpSpPr/>
          <p:nvPr/>
        </p:nvGrpSpPr>
        <p:grpSpPr>
          <a:xfrm>
            <a:off x="0" y="0"/>
            <a:ext cx="9144000" cy="609600"/>
            <a:chOff x="0" y="2448"/>
            <a:chExt cx="5760" cy="384"/>
          </a:xfrm>
        </p:grpSpPr>
        <p:sp>
          <p:nvSpPr>
            <p:cNvPr id="540" name="Google Shape;540;p5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1" name="Google Shape;541;p51"/>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23.5</a:t>
              </a:r>
              <a:endParaRPr/>
            </a:p>
          </p:txBody>
        </p:sp>
      </p:grpSp>
      <p:sp>
        <p:nvSpPr>
          <p:cNvPr id="542" name="Google Shape;542;p51"/>
          <p:cNvSpPr txBox="1"/>
          <p:nvPr/>
        </p:nvSpPr>
        <p:spPr>
          <a:xfrm>
            <a:off x="152400" y="2971800"/>
            <a:ext cx="8839200" cy="3081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bandwidth-delay product is (1 × 10</a:t>
            </a:r>
            <a:r>
              <a:rPr lang="en-US" sz="2800" b="0" i="0" u="none" baseline="30000">
                <a:solidFill>
                  <a:schemeClr val="dk1"/>
                </a:solidFill>
                <a:latin typeface="Times New Roman"/>
                <a:ea typeface="Times New Roman"/>
                <a:cs typeface="Times New Roman"/>
                <a:sym typeface="Times New Roman"/>
              </a:rPr>
              <a:t>6</a:t>
            </a:r>
            <a:r>
              <a:rPr lang="en-US" sz="2800" b="0" i="0" u="none">
                <a:solidFill>
                  <a:schemeClr val="dk1"/>
                </a:solidFill>
                <a:latin typeface="Times New Roman"/>
                <a:ea typeface="Times New Roman"/>
                <a:cs typeface="Times New Roman"/>
                <a:sym typeface="Times New Roman"/>
              </a:rPr>
              <a:t>) × (20 × 10</a:t>
            </a:r>
            <a:r>
              <a:rPr lang="en-US" sz="2800" b="0" i="0" u="none" baseline="30000">
                <a:solidFill>
                  <a:schemeClr val="dk1"/>
                </a:solidFill>
                <a:latin typeface="Times New Roman"/>
                <a:ea typeface="Times New Roman"/>
                <a:cs typeface="Times New Roman"/>
                <a:sym typeface="Times New Roman"/>
              </a:rPr>
              <a:t>−3</a:t>
            </a:r>
            <a:r>
              <a:rPr lang="en-US" sz="2800" b="0" i="0" u="none">
                <a:solidFill>
                  <a:schemeClr val="dk1"/>
                </a:solidFill>
                <a:latin typeface="Times New Roman"/>
                <a:ea typeface="Times New Roman"/>
                <a:cs typeface="Times New Roman"/>
                <a:sym typeface="Times New Roman"/>
              </a:rPr>
              <a:t>) = 20,000 bits. The system can send 20,000 bits during the time it takes for the data to go from the sender to the receiver and the acknowledgment to come back. However, the system sends only 1,000 bits. The link utilization is only 1,000/20,000, or 5 percent. </a:t>
            </a:r>
            <a:endParaRPr/>
          </a:p>
        </p:txBody>
      </p:sp>
      <p:sp>
        <p:nvSpPr>
          <p:cNvPr id="543" name="Google Shape;543;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5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8"/>
        <p:cNvGrpSpPr/>
        <p:nvPr/>
      </p:nvGrpSpPr>
      <p:grpSpPr>
        <a:xfrm>
          <a:off x="0" y="0"/>
          <a:ext cx="0" cy="0"/>
          <a:chOff x="0" y="0"/>
          <a:chExt cx="0" cy="0"/>
        </a:xfrm>
      </p:grpSpPr>
      <p:sp>
        <p:nvSpPr>
          <p:cNvPr id="549" name="Google Shape;549;p52"/>
          <p:cNvSpPr txBox="1"/>
          <p:nvPr/>
        </p:nvSpPr>
        <p:spPr>
          <a:xfrm>
            <a:off x="76200" y="609600"/>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What is the utilization percentage of the link in Example 23.5 if we have a protocol that can send up to 15 packets before stopping and worrying about the acknowledgments?</a:t>
            </a:r>
            <a:endParaRPr/>
          </a:p>
        </p:txBody>
      </p:sp>
      <p:grpSp>
        <p:nvGrpSpPr>
          <p:cNvPr id="550" name="Google Shape;550;p52"/>
          <p:cNvGrpSpPr/>
          <p:nvPr/>
        </p:nvGrpSpPr>
        <p:grpSpPr>
          <a:xfrm>
            <a:off x="0" y="0"/>
            <a:ext cx="9144000" cy="609600"/>
            <a:chOff x="0" y="2448"/>
            <a:chExt cx="5760" cy="384"/>
          </a:xfrm>
        </p:grpSpPr>
        <p:sp>
          <p:nvSpPr>
            <p:cNvPr id="551" name="Google Shape;551;p5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2" name="Google Shape;552;p52"/>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23.6</a:t>
              </a:r>
              <a:endParaRPr/>
            </a:p>
          </p:txBody>
        </p:sp>
      </p:grpSp>
      <p:sp>
        <p:nvSpPr>
          <p:cNvPr id="553" name="Google Shape;553;p52"/>
          <p:cNvSpPr txBox="1"/>
          <p:nvPr/>
        </p:nvSpPr>
        <p:spPr>
          <a:xfrm>
            <a:off x="106362" y="2514600"/>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bandwidth-delay product is still 20,000 bits. The system can send up to 15 packets or 15,000 bits during a round trip. This means the utilization is 15,000/20,000, or 75 percent. Of course, if there are damaged packets, the utilization percentage is much less because packets have to be resent.</a:t>
            </a:r>
            <a:endParaRPr/>
          </a:p>
        </p:txBody>
      </p:sp>
      <p:sp>
        <p:nvSpPr>
          <p:cNvPr id="554" name="Google Shape;554;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fade">
                                      <p:cBhvr>
                                        <p:cTn id="7" dur="5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9"/>
        <p:cNvGrpSpPr/>
        <p:nvPr/>
      </p:nvGrpSpPr>
      <p:grpSpPr>
        <a:xfrm>
          <a:off x="0" y="0"/>
          <a:ext cx="0" cy="0"/>
          <a:chOff x="0" y="0"/>
          <a:chExt cx="0" cy="0"/>
        </a:xfrm>
      </p:grpSpPr>
      <p:sp>
        <p:nvSpPr>
          <p:cNvPr id="560" name="Google Shape;560;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38</a:t>
            </a:fld>
            <a:endParaRPr/>
          </a:p>
        </p:txBody>
      </p:sp>
      <p:sp>
        <p:nvSpPr>
          <p:cNvPr id="561" name="Google Shape;561;p5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2" name="Google Shape;562;p5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3" name="Google Shape;563;p5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4" name="Google Shape;564;p5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5" name="Google Shape;565;p5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6" name="Google Shape;566;p5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7" name="Google Shape;567;p5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8" name="Google Shape;568;p53"/>
          <p:cNvSpPr txBox="1"/>
          <p:nvPr/>
        </p:nvSpPr>
        <p:spPr>
          <a:xfrm>
            <a:off x="1106487" y="0"/>
            <a:ext cx="6813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23.2.3  Go-Back-N Protocol (GBN)</a:t>
            </a:r>
            <a:endParaRPr/>
          </a:p>
        </p:txBody>
      </p:sp>
      <p:sp>
        <p:nvSpPr>
          <p:cNvPr id="569" name="Google Shape;569;p53"/>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To improve the efficiency of transmission (to fill the pipe), multiple packets must be in transition while the sender is waiting for acknowledgment. In other words, </a:t>
            </a:r>
            <a:r>
              <a:rPr lang="en-US" sz="2800" b="1" i="1" u="none" dirty="0">
                <a:solidFill>
                  <a:srgbClr val="00B0F0"/>
                </a:solidFill>
                <a:latin typeface="Times New Roman"/>
                <a:ea typeface="Times New Roman"/>
                <a:cs typeface="Times New Roman"/>
                <a:sym typeface="Times New Roman"/>
              </a:rPr>
              <a:t>we need to let more than one packet be outstanding to keep the channel busy while the sender is waiting for acknowledgment</a:t>
            </a:r>
            <a:r>
              <a:rPr lang="en-US" sz="2800" b="1" i="1" u="none" dirty="0">
                <a:solidFill>
                  <a:schemeClr val="dk1"/>
                </a:solidFill>
                <a:latin typeface="Times New Roman"/>
                <a:ea typeface="Times New Roman"/>
                <a:cs typeface="Times New Roman"/>
                <a:sym typeface="Times New Roman"/>
              </a:rPr>
              <a:t>. In this section, we discuss one protocol that can achieve this goal; in the next section, we discuss a second. The first is called Go-Back-N (GBN).</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4"/>
        <p:cNvGrpSpPr/>
        <p:nvPr/>
      </p:nvGrpSpPr>
      <p:grpSpPr>
        <a:xfrm>
          <a:off x="0" y="0"/>
          <a:ext cx="0" cy="0"/>
          <a:chOff x="0" y="0"/>
          <a:chExt cx="0" cy="0"/>
        </a:xfrm>
      </p:grpSpPr>
      <p:sp>
        <p:nvSpPr>
          <p:cNvPr id="575" name="Google Shape;575;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39</a:t>
            </a:fld>
            <a:endParaRPr/>
          </a:p>
        </p:txBody>
      </p:sp>
      <p:sp>
        <p:nvSpPr>
          <p:cNvPr id="576" name="Google Shape;576;p5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23.23:  </a:t>
            </a:r>
            <a:r>
              <a:rPr lang="en-US" sz="2000" b="1" i="1" u="none">
                <a:solidFill>
                  <a:schemeClr val="dk1"/>
                </a:solidFill>
                <a:latin typeface="Times"/>
                <a:ea typeface="Times"/>
                <a:cs typeface="Times"/>
                <a:sym typeface="Times"/>
              </a:rPr>
              <a:t>Go-Back-N protocol</a:t>
            </a:r>
            <a:endParaRPr/>
          </a:p>
        </p:txBody>
      </p:sp>
      <p:pic>
        <p:nvPicPr>
          <p:cNvPr id="577" name="Google Shape;577;p54"/>
          <p:cNvPicPr preferRelativeResize="0"/>
          <p:nvPr/>
        </p:nvPicPr>
        <p:blipFill rotWithShape="1">
          <a:blip r:embed="rId3">
            <a:alphaModFix/>
          </a:blip>
          <a:srcRect/>
          <a:stretch/>
        </p:blipFill>
        <p:spPr>
          <a:xfrm>
            <a:off x="2252662" y="1295400"/>
            <a:ext cx="4071937" cy="701675"/>
          </a:xfrm>
          <a:prstGeom prst="rect">
            <a:avLst/>
          </a:prstGeom>
          <a:noFill/>
          <a:ln>
            <a:noFill/>
          </a:ln>
        </p:spPr>
      </p:pic>
      <p:pic>
        <p:nvPicPr>
          <p:cNvPr id="578" name="Google Shape;578;p54"/>
          <p:cNvPicPr preferRelativeResize="0"/>
          <p:nvPr/>
        </p:nvPicPr>
        <p:blipFill rotWithShape="1">
          <a:blip r:embed="rId4">
            <a:alphaModFix/>
          </a:blip>
          <a:srcRect/>
          <a:stretch/>
        </p:blipFill>
        <p:spPr>
          <a:xfrm>
            <a:off x="100012" y="2362200"/>
            <a:ext cx="2338387" cy="1570037"/>
          </a:xfrm>
          <a:prstGeom prst="rect">
            <a:avLst/>
          </a:prstGeom>
          <a:noFill/>
          <a:ln>
            <a:noFill/>
          </a:ln>
        </p:spPr>
      </p:pic>
      <p:pic>
        <p:nvPicPr>
          <p:cNvPr id="579" name="Google Shape;579;p54"/>
          <p:cNvPicPr preferRelativeResize="0"/>
          <p:nvPr/>
        </p:nvPicPr>
        <p:blipFill rotWithShape="1">
          <a:blip r:embed="rId5">
            <a:alphaModFix/>
          </a:blip>
          <a:srcRect/>
          <a:stretch/>
        </p:blipFill>
        <p:spPr>
          <a:xfrm>
            <a:off x="2438400" y="3162300"/>
            <a:ext cx="4065587" cy="190500"/>
          </a:xfrm>
          <a:prstGeom prst="rect">
            <a:avLst/>
          </a:prstGeom>
          <a:noFill/>
          <a:ln>
            <a:noFill/>
          </a:ln>
        </p:spPr>
      </p:pic>
      <p:pic>
        <p:nvPicPr>
          <p:cNvPr id="580" name="Google Shape;580;p54"/>
          <p:cNvPicPr preferRelativeResize="0"/>
          <p:nvPr/>
        </p:nvPicPr>
        <p:blipFill rotWithShape="1">
          <a:blip r:embed="rId6">
            <a:alphaModFix/>
          </a:blip>
          <a:srcRect/>
          <a:stretch/>
        </p:blipFill>
        <p:spPr>
          <a:xfrm>
            <a:off x="2438400" y="3581400"/>
            <a:ext cx="3960812" cy="163512"/>
          </a:xfrm>
          <a:prstGeom prst="rect">
            <a:avLst/>
          </a:prstGeom>
          <a:noFill/>
          <a:ln>
            <a:noFill/>
          </a:ln>
        </p:spPr>
      </p:pic>
      <p:pic>
        <p:nvPicPr>
          <p:cNvPr id="581" name="Google Shape;581;p54"/>
          <p:cNvPicPr preferRelativeResize="0"/>
          <p:nvPr/>
        </p:nvPicPr>
        <p:blipFill rotWithShape="1">
          <a:blip r:embed="rId7">
            <a:alphaModFix/>
          </a:blip>
          <a:srcRect/>
          <a:stretch/>
        </p:blipFill>
        <p:spPr>
          <a:xfrm>
            <a:off x="6503987" y="2368550"/>
            <a:ext cx="2352675" cy="1570037"/>
          </a:xfrm>
          <a:prstGeom prst="rect">
            <a:avLst/>
          </a:prstGeom>
          <a:noFill/>
          <a:ln>
            <a:noFill/>
          </a:ln>
        </p:spPr>
      </p:pic>
      <p:pic>
        <p:nvPicPr>
          <p:cNvPr id="582" name="Google Shape;582;p54"/>
          <p:cNvPicPr preferRelativeResize="0"/>
          <p:nvPr/>
        </p:nvPicPr>
        <p:blipFill rotWithShape="1">
          <a:blip r:embed="rId8">
            <a:alphaModFix/>
          </a:blip>
          <a:srcRect/>
          <a:stretch/>
        </p:blipFill>
        <p:spPr>
          <a:xfrm>
            <a:off x="6096000" y="4610100"/>
            <a:ext cx="2363787" cy="1204912"/>
          </a:xfrm>
          <a:prstGeom prst="rect">
            <a:avLst/>
          </a:prstGeom>
          <a:noFill/>
          <a:ln>
            <a:noFill/>
          </a:ln>
        </p:spPr>
      </p:pic>
      <p:pic>
        <p:nvPicPr>
          <p:cNvPr id="583" name="Google Shape;583;p54"/>
          <p:cNvPicPr preferRelativeResize="0"/>
          <p:nvPr/>
        </p:nvPicPr>
        <p:blipFill rotWithShape="1">
          <a:blip r:embed="rId9">
            <a:alphaModFix/>
          </a:blip>
          <a:srcRect/>
          <a:stretch/>
        </p:blipFill>
        <p:spPr>
          <a:xfrm>
            <a:off x="3581400" y="3962400"/>
            <a:ext cx="1849437" cy="311150"/>
          </a:xfrm>
          <a:prstGeom prst="rect">
            <a:avLst/>
          </a:prstGeom>
          <a:noFill/>
          <a:ln>
            <a:noFill/>
          </a:ln>
        </p:spPr>
      </p:pic>
      <p:pic>
        <p:nvPicPr>
          <p:cNvPr id="584" name="Google Shape;584;p54"/>
          <p:cNvPicPr preferRelativeResize="0"/>
          <p:nvPr/>
        </p:nvPicPr>
        <p:blipFill rotWithShape="1">
          <a:blip r:embed="rId10">
            <a:alphaModFix/>
          </a:blip>
          <a:srcRect/>
          <a:stretch/>
        </p:blipFill>
        <p:spPr>
          <a:xfrm>
            <a:off x="169862" y="4703762"/>
            <a:ext cx="4783137" cy="11636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9"/>
                                        </p:tgtEl>
                                        <p:attrNameLst>
                                          <p:attrName>style.visibility</p:attrName>
                                        </p:attrNameLst>
                                      </p:cBhvr>
                                      <p:to>
                                        <p:strVal val="visible"/>
                                      </p:to>
                                    </p:set>
                                    <p:animEffect transition="in" filter="fade">
                                      <p:cBhvr>
                                        <p:cTn id="17" dur="500"/>
                                        <p:tgtEl>
                                          <p:spTgt spid="5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0"/>
                                        </p:tgtEl>
                                        <p:attrNameLst>
                                          <p:attrName>style.visibility</p:attrName>
                                        </p:attrNameLst>
                                      </p:cBhvr>
                                      <p:to>
                                        <p:strVal val="visible"/>
                                      </p:to>
                                    </p:set>
                                    <p:animEffect transition="in" filter="fade">
                                      <p:cBhvr>
                                        <p:cTn id="22" dur="500"/>
                                        <p:tgtEl>
                                          <p:spTgt spid="58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sp>
        <p:nvSpPr>
          <p:cNvPr id="125" name="Google Shape;125;p1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4</a:t>
            </a:fld>
            <a:endParaRPr/>
          </a:p>
        </p:txBody>
      </p:sp>
      <p:sp>
        <p:nvSpPr>
          <p:cNvPr id="126" name="Google Shape;126;p19"/>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7" name="Google Shape;127;p19"/>
          <p:cNvSpPr txBox="1"/>
          <p:nvPr/>
        </p:nvSpPr>
        <p:spPr>
          <a:xfrm>
            <a:off x="228600" y="406400"/>
            <a:ext cx="4530725"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23-1   INTRODUCTION</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28" name="Google Shape;128;p19"/>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19"/>
          <p:cNvSpPr txBox="1"/>
          <p:nvPr/>
        </p:nvSpPr>
        <p:spPr>
          <a:xfrm>
            <a:off x="381000" y="1658937"/>
            <a:ext cx="8229600" cy="45242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The transport layer is located between the application layer and the network layer. </a:t>
            </a:r>
            <a:r>
              <a:rPr lang="en-US" sz="3200" b="1" i="1" u="none" dirty="0">
                <a:solidFill>
                  <a:srgbClr val="00B0F0"/>
                </a:solidFill>
                <a:latin typeface="Times"/>
                <a:ea typeface="Times"/>
                <a:cs typeface="Times"/>
                <a:sym typeface="Times"/>
              </a:rPr>
              <a:t>It provides a process-to-process communication between two application layers, one at the local host and the other at the remote host. </a:t>
            </a:r>
            <a:r>
              <a:rPr lang="en-US" sz="3200" b="1" i="1" u="none" dirty="0">
                <a:solidFill>
                  <a:schemeClr val="dk1"/>
                </a:solidFill>
                <a:latin typeface="Times"/>
                <a:ea typeface="Times"/>
                <a:cs typeface="Times"/>
                <a:sym typeface="Times"/>
              </a:rPr>
              <a:t>Communication is provided using a logical connection. Figure 23.1 shows the idea behind this logical connection</a:t>
            </a:r>
            <a:r>
              <a:rPr lang="en-US" sz="3200" b="1" i="1" u="none" dirty="0" smtClean="0">
                <a:solidFill>
                  <a:schemeClr val="dk1"/>
                </a:solidFill>
                <a:latin typeface="Times"/>
                <a:ea typeface="Times"/>
                <a:cs typeface="Times"/>
                <a:sym typeface="Times"/>
              </a:rPr>
              <a:t>.</a:t>
            </a:r>
          </a:p>
          <a:p>
            <a:pPr marL="0" marR="0" lvl="0" indent="0" algn="just" rtl="0">
              <a:lnSpc>
                <a:spcPct val="100000"/>
              </a:lnSpc>
              <a:spcBef>
                <a:spcPts val="0"/>
              </a:spcBef>
              <a:spcAft>
                <a:spcPts val="0"/>
              </a:spcAft>
              <a:buClr>
                <a:schemeClr val="dk1"/>
              </a:buClr>
              <a:buSzPts val="3200"/>
              <a:buFont typeface="Times"/>
              <a:buNone/>
            </a:pPr>
            <a:r>
              <a:rPr lang="en-US" sz="3200" b="1" i="1" dirty="0" smtClean="0">
                <a:solidFill>
                  <a:srgbClr val="00B0F0"/>
                </a:solidFill>
                <a:latin typeface="Times"/>
                <a:cs typeface="Times"/>
                <a:sym typeface="Times"/>
              </a:rPr>
              <a:t>Every process have port no</a:t>
            </a:r>
            <a:endParaRPr dirty="0">
              <a:solidFill>
                <a:srgbClr val="00B0F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9"/>
        <p:cNvGrpSpPr/>
        <p:nvPr/>
      </p:nvGrpSpPr>
      <p:grpSpPr>
        <a:xfrm>
          <a:off x="0" y="0"/>
          <a:ext cx="0" cy="0"/>
          <a:chOff x="0" y="0"/>
          <a:chExt cx="0" cy="0"/>
        </a:xfrm>
      </p:grpSpPr>
      <p:sp>
        <p:nvSpPr>
          <p:cNvPr id="590" name="Google Shape;590;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40</a:t>
            </a:fld>
            <a:endParaRPr/>
          </a:p>
        </p:txBody>
      </p:sp>
      <p:sp>
        <p:nvSpPr>
          <p:cNvPr id="591" name="Google Shape;591;p5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23.24:  </a:t>
            </a:r>
            <a:r>
              <a:rPr lang="en-US" sz="2000" b="1" i="1" u="none">
                <a:solidFill>
                  <a:schemeClr val="dk1"/>
                </a:solidFill>
                <a:latin typeface="Times"/>
                <a:ea typeface="Times"/>
                <a:cs typeface="Times"/>
                <a:sym typeface="Times"/>
              </a:rPr>
              <a:t>Send window for Go-Back-N</a:t>
            </a:r>
            <a:endParaRPr/>
          </a:p>
        </p:txBody>
      </p:sp>
      <p:pic>
        <p:nvPicPr>
          <p:cNvPr id="592" name="Google Shape;592;p55"/>
          <p:cNvPicPr preferRelativeResize="0"/>
          <p:nvPr/>
        </p:nvPicPr>
        <p:blipFill rotWithShape="1">
          <a:blip r:embed="rId3">
            <a:alphaModFix/>
          </a:blip>
          <a:srcRect/>
          <a:stretch/>
        </p:blipFill>
        <p:spPr>
          <a:xfrm>
            <a:off x="685800" y="2209800"/>
            <a:ext cx="6964362" cy="2886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7"/>
        <p:cNvGrpSpPr/>
        <p:nvPr/>
      </p:nvGrpSpPr>
      <p:grpSpPr>
        <a:xfrm>
          <a:off x="0" y="0"/>
          <a:ext cx="0" cy="0"/>
          <a:chOff x="0" y="0"/>
          <a:chExt cx="0" cy="0"/>
        </a:xfrm>
      </p:grpSpPr>
      <p:sp>
        <p:nvSpPr>
          <p:cNvPr id="598" name="Google Shape;598;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41</a:t>
            </a:fld>
            <a:endParaRPr/>
          </a:p>
        </p:txBody>
      </p:sp>
      <p:sp>
        <p:nvSpPr>
          <p:cNvPr id="599" name="Google Shape;599;p56"/>
          <p:cNvSpPr txBox="1"/>
          <p:nvPr/>
        </p:nvSpPr>
        <p:spPr>
          <a:xfrm>
            <a:off x="152400" y="3111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23.25:  </a:t>
            </a:r>
            <a:r>
              <a:rPr lang="en-US" sz="2000" b="1" i="1" u="none">
                <a:solidFill>
                  <a:schemeClr val="dk1"/>
                </a:solidFill>
                <a:latin typeface="Times"/>
                <a:ea typeface="Times"/>
                <a:cs typeface="Times"/>
                <a:sym typeface="Times"/>
              </a:rPr>
              <a:t>Sliding the send window</a:t>
            </a:r>
            <a:endParaRPr/>
          </a:p>
        </p:txBody>
      </p:sp>
      <p:pic>
        <p:nvPicPr>
          <p:cNvPr id="600" name="Google Shape;600;p56"/>
          <p:cNvPicPr preferRelativeResize="0"/>
          <p:nvPr/>
        </p:nvPicPr>
        <p:blipFill rotWithShape="1">
          <a:blip r:embed="rId3">
            <a:alphaModFix/>
          </a:blip>
          <a:srcRect/>
          <a:stretch/>
        </p:blipFill>
        <p:spPr>
          <a:xfrm>
            <a:off x="330200" y="1066800"/>
            <a:ext cx="8051800" cy="1617662"/>
          </a:xfrm>
          <a:prstGeom prst="rect">
            <a:avLst/>
          </a:prstGeom>
          <a:noFill/>
          <a:ln>
            <a:noFill/>
          </a:ln>
        </p:spPr>
      </p:pic>
      <p:pic>
        <p:nvPicPr>
          <p:cNvPr id="601" name="Google Shape;601;p56"/>
          <p:cNvPicPr preferRelativeResize="0"/>
          <p:nvPr/>
        </p:nvPicPr>
        <p:blipFill rotWithShape="1">
          <a:blip r:embed="rId4">
            <a:alphaModFix/>
          </a:blip>
          <a:srcRect/>
          <a:stretch/>
        </p:blipFill>
        <p:spPr>
          <a:xfrm>
            <a:off x="254000" y="4090987"/>
            <a:ext cx="8091487" cy="1624012"/>
          </a:xfrm>
          <a:prstGeom prst="rect">
            <a:avLst/>
          </a:prstGeom>
          <a:noFill/>
          <a:ln>
            <a:noFill/>
          </a:ln>
        </p:spPr>
      </p:pic>
      <p:cxnSp>
        <p:nvCxnSpPr>
          <p:cNvPr id="602" name="Google Shape;602;p56"/>
          <p:cNvCxnSpPr/>
          <p:nvPr/>
        </p:nvCxnSpPr>
        <p:spPr>
          <a:xfrm>
            <a:off x="1981200" y="3429000"/>
            <a:ext cx="3429000" cy="0"/>
          </a:xfrm>
          <a:prstGeom prst="straightConnector1">
            <a:avLst/>
          </a:prstGeom>
          <a:noFill/>
          <a:ln w="38100" cap="flat" cmpd="sng">
            <a:solidFill>
              <a:srgbClr val="FF0000"/>
            </a:solidFill>
            <a:prstDash val="solid"/>
            <a:miter lim="800000"/>
            <a:headEnd type="none" w="med" len="med"/>
            <a:tailEnd type="stealth" w="med" len="med"/>
          </a:ln>
        </p:spPr>
      </p:cxnSp>
      <p:sp>
        <p:nvSpPr>
          <p:cNvPr id="603" name="Google Shape;603;p56"/>
          <p:cNvSpPr txBox="1"/>
          <p:nvPr/>
        </p:nvSpPr>
        <p:spPr>
          <a:xfrm>
            <a:off x="5791200" y="3200400"/>
            <a:ext cx="26670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1" i="1" u="none">
                <a:solidFill>
                  <a:schemeClr val="dk1"/>
                </a:solidFill>
                <a:latin typeface="Times New Roman"/>
                <a:ea typeface="Times New Roman"/>
                <a:cs typeface="Times New Roman"/>
                <a:sym typeface="Times New Roman"/>
              </a:rPr>
              <a:t>Sliding direction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2"/>
                                        </p:tgtEl>
                                        <p:attrNameLst>
                                          <p:attrName>style.visibility</p:attrName>
                                        </p:attrNameLst>
                                      </p:cBhvr>
                                      <p:to>
                                        <p:strVal val="visible"/>
                                      </p:to>
                                    </p:set>
                                    <p:animEffect transition="in" filter="fade">
                                      <p:cBhvr>
                                        <p:cTn id="15" dur="500"/>
                                        <p:tgtEl>
                                          <p:spTgt spid="60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8"/>
        <p:cNvGrpSpPr/>
        <p:nvPr/>
      </p:nvGrpSpPr>
      <p:grpSpPr>
        <a:xfrm>
          <a:off x="0" y="0"/>
          <a:ext cx="0" cy="0"/>
          <a:chOff x="0" y="0"/>
          <a:chExt cx="0" cy="0"/>
        </a:xfrm>
      </p:grpSpPr>
      <p:sp>
        <p:nvSpPr>
          <p:cNvPr id="609" name="Google Shape;609;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42</a:t>
            </a:fld>
            <a:endParaRPr/>
          </a:p>
        </p:txBody>
      </p:sp>
      <p:sp>
        <p:nvSpPr>
          <p:cNvPr id="610" name="Google Shape;610;p5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23.26:  </a:t>
            </a:r>
            <a:r>
              <a:rPr lang="en-US" sz="2000" b="1" i="1" u="none">
                <a:solidFill>
                  <a:schemeClr val="dk1"/>
                </a:solidFill>
                <a:latin typeface="Times"/>
                <a:ea typeface="Times"/>
                <a:cs typeface="Times"/>
                <a:sym typeface="Times"/>
              </a:rPr>
              <a:t>Receive window for Go-Back-N</a:t>
            </a:r>
            <a:endParaRPr/>
          </a:p>
        </p:txBody>
      </p:sp>
      <p:pic>
        <p:nvPicPr>
          <p:cNvPr id="611" name="Google Shape;611;p57"/>
          <p:cNvPicPr preferRelativeResize="0"/>
          <p:nvPr/>
        </p:nvPicPr>
        <p:blipFill rotWithShape="1">
          <a:blip r:embed="rId3">
            <a:alphaModFix/>
          </a:blip>
          <a:srcRect/>
          <a:stretch/>
        </p:blipFill>
        <p:spPr>
          <a:xfrm>
            <a:off x="762000" y="2447925"/>
            <a:ext cx="6931025" cy="2428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6"/>
        <p:cNvGrpSpPr/>
        <p:nvPr/>
      </p:nvGrpSpPr>
      <p:grpSpPr>
        <a:xfrm>
          <a:off x="0" y="0"/>
          <a:ext cx="0" cy="0"/>
          <a:chOff x="0" y="0"/>
          <a:chExt cx="0" cy="0"/>
        </a:xfrm>
      </p:grpSpPr>
      <p:sp>
        <p:nvSpPr>
          <p:cNvPr id="617" name="Google Shape;617;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43</a:t>
            </a:fld>
            <a:endParaRPr/>
          </a:p>
        </p:txBody>
      </p:sp>
      <p:sp>
        <p:nvSpPr>
          <p:cNvPr id="618" name="Google Shape;618;p5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23.27:  </a:t>
            </a:r>
            <a:r>
              <a:rPr lang="en-US" sz="2000" b="1" i="1" u="none">
                <a:solidFill>
                  <a:schemeClr val="dk1"/>
                </a:solidFill>
                <a:latin typeface="Times"/>
                <a:ea typeface="Times"/>
                <a:cs typeface="Times"/>
                <a:sym typeface="Times"/>
              </a:rPr>
              <a:t>FSMs for the Go-Back-N protocol</a:t>
            </a:r>
            <a:endParaRPr/>
          </a:p>
        </p:txBody>
      </p:sp>
      <p:pic>
        <p:nvPicPr>
          <p:cNvPr id="619" name="Google Shape;619;p58"/>
          <p:cNvPicPr preferRelativeResize="0"/>
          <p:nvPr/>
        </p:nvPicPr>
        <p:blipFill rotWithShape="1">
          <a:blip r:embed="rId3">
            <a:alphaModFix/>
          </a:blip>
          <a:srcRect/>
          <a:stretch/>
        </p:blipFill>
        <p:spPr>
          <a:xfrm>
            <a:off x="304800" y="685800"/>
            <a:ext cx="7129462" cy="3467100"/>
          </a:xfrm>
          <a:prstGeom prst="rect">
            <a:avLst/>
          </a:prstGeom>
          <a:noFill/>
          <a:ln>
            <a:noFill/>
          </a:ln>
        </p:spPr>
      </p:pic>
      <p:pic>
        <p:nvPicPr>
          <p:cNvPr id="620" name="Google Shape;620;p58"/>
          <p:cNvPicPr preferRelativeResize="0"/>
          <p:nvPr/>
        </p:nvPicPr>
        <p:blipFill rotWithShape="1">
          <a:blip r:embed="rId4">
            <a:alphaModFix/>
          </a:blip>
          <a:srcRect/>
          <a:stretch/>
        </p:blipFill>
        <p:spPr>
          <a:xfrm>
            <a:off x="3124200" y="4343400"/>
            <a:ext cx="5848350" cy="22748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9"/>
                                        </p:tgtEl>
                                        <p:attrNameLst>
                                          <p:attrName>style.visibility</p:attrName>
                                        </p:attrNameLst>
                                      </p:cBhvr>
                                      <p:to>
                                        <p:strVal val="visible"/>
                                      </p:to>
                                    </p:set>
                                    <p:animEffect transition="in" filter="fade">
                                      <p:cBhvr>
                                        <p:cTn id="7" dur="2000"/>
                                        <p:tgtEl>
                                          <p:spTgt spid="6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0"/>
                                        </p:tgtEl>
                                        <p:attrNameLst>
                                          <p:attrName>style.visibility</p:attrName>
                                        </p:attrNameLst>
                                      </p:cBhvr>
                                      <p:to>
                                        <p:strVal val="visible"/>
                                      </p:to>
                                    </p:set>
                                    <p:animEffect transition="in" filter="fade">
                                      <p:cBhvr>
                                        <p:cTn id="12" dur="2000"/>
                                        <p:tgtEl>
                                          <p:spTgt spid="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5"/>
        <p:cNvGrpSpPr/>
        <p:nvPr/>
      </p:nvGrpSpPr>
      <p:grpSpPr>
        <a:xfrm>
          <a:off x="0" y="0"/>
          <a:ext cx="0" cy="0"/>
          <a:chOff x="0" y="0"/>
          <a:chExt cx="0" cy="0"/>
        </a:xfrm>
      </p:grpSpPr>
      <p:sp>
        <p:nvSpPr>
          <p:cNvPr id="626" name="Google Shape;626;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44</a:t>
            </a:fld>
            <a:endParaRPr/>
          </a:p>
        </p:txBody>
      </p:sp>
      <p:sp>
        <p:nvSpPr>
          <p:cNvPr id="627" name="Google Shape;627;p5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23.28:  </a:t>
            </a:r>
            <a:r>
              <a:rPr lang="en-US" sz="2000" b="1" i="1" u="none">
                <a:solidFill>
                  <a:schemeClr val="dk1"/>
                </a:solidFill>
                <a:latin typeface="Times"/>
                <a:ea typeface="Times"/>
                <a:cs typeface="Times"/>
                <a:sym typeface="Times"/>
              </a:rPr>
              <a:t>Send window size for Go-Back-N</a:t>
            </a:r>
            <a:endParaRPr/>
          </a:p>
        </p:txBody>
      </p:sp>
      <p:pic>
        <p:nvPicPr>
          <p:cNvPr id="628" name="Google Shape;628;p59"/>
          <p:cNvPicPr preferRelativeResize="0"/>
          <p:nvPr/>
        </p:nvPicPr>
        <p:blipFill rotWithShape="1">
          <a:blip r:embed="rId3">
            <a:alphaModFix/>
          </a:blip>
          <a:srcRect/>
          <a:stretch/>
        </p:blipFill>
        <p:spPr>
          <a:xfrm>
            <a:off x="152400" y="1866900"/>
            <a:ext cx="3754437" cy="3735387"/>
          </a:xfrm>
          <a:prstGeom prst="rect">
            <a:avLst/>
          </a:prstGeom>
          <a:noFill/>
          <a:ln>
            <a:noFill/>
          </a:ln>
        </p:spPr>
      </p:pic>
      <p:pic>
        <p:nvPicPr>
          <p:cNvPr id="629" name="Google Shape;629;p59"/>
          <p:cNvPicPr preferRelativeResize="0"/>
          <p:nvPr/>
        </p:nvPicPr>
        <p:blipFill rotWithShape="1">
          <a:blip r:embed="rId4">
            <a:alphaModFix/>
          </a:blip>
          <a:srcRect/>
          <a:stretch/>
        </p:blipFill>
        <p:spPr>
          <a:xfrm>
            <a:off x="4395787" y="1422400"/>
            <a:ext cx="4367212" cy="41798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Effect transition="in" filter="fade">
                                      <p:cBhvr>
                                        <p:cTn id="7" dur="2000"/>
                                        <p:tgtEl>
                                          <p:spTgt spid="6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9"/>
                                        </p:tgtEl>
                                        <p:attrNameLst>
                                          <p:attrName>style.visibility</p:attrName>
                                        </p:attrNameLst>
                                      </p:cBhvr>
                                      <p:to>
                                        <p:strVal val="visible"/>
                                      </p:to>
                                    </p:set>
                                    <p:animEffect transition="in" filter="fade">
                                      <p:cBhvr>
                                        <p:cTn id="12" dur="2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4"/>
        <p:cNvGrpSpPr/>
        <p:nvPr/>
      </p:nvGrpSpPr>
      <p:grpSpPr>
        <a:xfrm>
          <a:off x="0" y="0"/>
          <a:ext cx="0" cy="0"/>
          <a:chOff x="0" y="0"/>
          <a:chExt cx="0" cy="0"/>
        </a:xfrm>
      </p:grpSpPr>
      <p:sp>
        <p:nvSpPr>
          <p:cNvPr id="635" name="Google Shape;635;p60"/>
          <p:cNvSpPr txBox="1"/>
          <p:nvPr/>
        </p:nvSpPr>
        <p:spPr>
          <a:xfrm>
            <a:off x="76200" y="609600"/>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23.29 shows an example of Go-Back-</a:t>
            </a:r>
            <a:r>
              <a:rPr lang="en-US" sz="2800" b="0" i="1" u="none">
                <a:solidFill>
                  <a:schemeClr val="dk1"/>
                </a:solidFill>
                <a:latin typeface="Times New Roman"/>
                <a:ea typeface="Times New Roman"/>
                <a:cs typeface="Times New Roman"/>
                <a:sym typeface="Times New Roman"/>
              </a:rPr>
              <a:t>N</a:t>
            </a:r>
            <a:r>
              <a:rPr lang="en-US" sz="2800" b="0" i="0" u="none">
                <a:solidFill>
                  <a:schemeClr val="dk1"/>
                </a:solidFill>
                <a:latin typeface="Times New Roman"/>
                <a:ea typeface="Times New Roman"/>
                <a:cs typeface="Times New Roman"/>
                <a:sym typeface="Times New Roman"/>
              </a:rPr>
              <a:t>. This is an example of a case where the forward channel is reliable, but the reverse is not. No data packets are lost, but some ACKs are delayed and one is lost. The example also shows how cumulative acknowledgments can help if acknowledgments are delayed or lost.</a:t>
            </a:r>
            <a:endParaRPr/>
          </a:p>
        </p:txBody>
      </p:sp>
      <p:grpSp>
        <p:nvGrpSpPr>
          <p:cNvPr id="636" name="Google Shape;636;p60"/>
          <p:cNvGrpSpPr/>
          <p:nvPr/>
        </p:nvGrpSpPr>
        <p:grpSpPr>
          <a:xfrm>
            <a:off x="0" y="0"/>
            <a:ext cx="9144000" cy="609600"/>
            <a:chOff x="0" y="2448"/>
            <a:chExt cx="5760" cy="384"/>
          </a:xfrm>
        </p:grpSpPr>
        <p:sp>
          <p:nvSpPr>
            <p:cNvPr id="637" name="Google Shape;637;p6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38" name="Google Shape;638;p60"/>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23.7</a:t>
              </a:r>
              <a:endParaRPr/>
            </a:p>
          </p:txBody>
        </p:sp>
      </p:grpSp>
      <p:sp>
        <p:nvSpPr>
          <p:cNvPr id="639" name="Google Shape;639;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4"/>
        <p:cNvGrpSpPr/>
        <p:nvPr/>
      </p:nvGrpSpPr>
      <p:grpSpPr>
        <a:xfrm>
          <a:off x="0" y="0"/>
          <a:ext cx="0" cy="0"/>
          <a:chOff x="0" y="0"/>
          <a:chExt cx="0" cy="0"/>
        </a:xfrm>
      </p:grpSpPr>
      <p:sp>
        <p:nvSpPr>
          <p:cNvPr id="645" name="Google Shape;645;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46</a:t>
            </a:fld>
            <a:endParaRPr/>
          </a:p>
        </p:txBody>
      </p:sp>
      <p:sp>
        <p:nvSpPr>
          <p:cNvPr id="646" name="Google Shape;646;p6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23.29:  </a:t>
            </a:r>
            <a:r>
              <a:rPr lang="en-US" sz="2000" b="1" i="1" u="none">
                <a:solidFill>
                  <a:schemeClr val="dk1"/>
                </a:solidFill>
                <a:latin typeface="Times"/>
                <a:ea typeface="Times"/>
                <a:cs typeface="Times"/>
                <a:sym typeface="Times"/>
              </a:rPr>
              <a:t>Flow diagram for Example 3.7</a:t>
            </a:r>
            <a:endParaRPr/>
          </a:p>
        </p:txBody>
      </p:sp>
      <p:pic>
        <p:nvPicPr>
          <p:cNvPr id="647" name="Google Shape;647;p61"/>
          <p:cNvPicPr preferRelativeResize="0"/>
          <p:nvPr/>
        </p:nvPicPr>
        <p:blipFill rotWithShape="1">
          <a:blip r:embed="rId3">
            <a:alphaModFix/>
          </a:blip>
          <a:srcRect/>
          <a:stretch/>
        </p:blipFill>
        <p:spPr>
          <a:xfrm>
            <a:off x="457200" y="1077912"/>
            <a:ext cx="8281987" cy="51704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4000"/>
                                        <p:tgtEl>
                                          <p:spTgt spid="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2"/>
        <p:cNvGrpSpPr/>
        <p:nvPr/>
      </p:nvGrpSpPr>
      <p:grpSpPr>
        <a:xfrm>
          <a:off x="0" y="0"/>
          <a:ext cx="0" cy="0"/>
          <a:chOff x="0" y="0"/>
          <a:chExt cx="0" cy="0"/>
        </a:xfrm>
      </p:grpSpPr>
      <p:sp>
        <p:nvSpPr>
          <p:cNvPr id="653" name="Google Shape;653;p62"/>
          <p:cNvSpPr txBox="1"/>
          <p:nvPr/>
        </p:nvSpPr>
        <p:spPr>
          <a:xfrm>
            <a:off x="76200" y="609600"/>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23.30 shows what happens when a packet is lost. Packets 0, 1, 2, and 3 are sent. However, packet 1 is lost. The receiver receives packets 2 and 3, but they are discarded because they are received out of order (packet 1 is expected). When the receiver receives packets 2 and 3, it sends ACK1 to show that it expects to receive packet 23. However, these ACKs are not useful for the sender because the ackNo is equal to </a:t>
            </a:r>
            <a:r>
              <a:rPr lang="en-US" sz="2800" b="0" i="1" u="none">
                <a:solidFill>
                  <a:schemeClr val="dk1"/>
                </a:solidFill>
                <a:latin typeface="Times New Roman"/>
                <a:ea typeface="Times New Roman"/>
                <a:cs typeface="Times New Roman"/>
                <a:sym typeface="Times New Roman"/>
              </a:rPr>
              <a:t>S</a:t>
            </a:r>
            <a:r>
              <a:rPr lang="en-US" sz="2800" b="0" i="1" u="none" baseline="-25000">
                <a:solidFill>
                  <a:schemeClr val="dk1"/>
                </a:solidFill>
                <a:latin typeface="Times New Roman"/>
                <a:ea typeface="Times New Roman"/>
                <a:cs typeface="Times New Roman"/>
                <a:sym typeface="Times New Roman"/>
              </a:rPr>
              <a:t>f</a:t>
            </a:r>
            <a:r>
              <a:rPr lang="en-US" sz="2800" b="0" i="0" u="none">
                <a:solidFill>
                  <a:schemeClr val="dk1"/>
                </a:solidFill>
                <a:latin typeface="Times New Roman"/>
                <a:ea typeface="Times New Roman"/>
                <a:cs typeface="Times New Roman"/>
                <a:sym typeface="Times New Roman"/>
              </a:rPr>
              <a:t>, not greater that </a:t>
            </a:r>
            <a:r>
              <a:rPr lang="en-US" sz="2800" b="0" i="1" u="none">
                <a:solidFill>
                  <a:schemeClr val="dk1"/>
                </a:solidFill>
                <a:latin typeface="Times New Roman"/>
                <a:ea typeface="Times New Roman"/>
                <a:cs typeface="Times New Roman"/>
                <a:sym typeface="Times New Roman"/>
              </a:rPr>
              <a:t>S</a:t>
            </a:r>
            <a:r>
              <a:rPr lang="en-US" sz="2800" b="0" i="1" u="none" baseline="-25000">
                <a:solidFill>
                  <a:schemeClr val="dk1"/>
                </a:solidFill>
                <a:latin typeface="Times New Roman"/>
                <a:ea typeface="Times New Roman"/>
                <a:cs typeface="Times New Roman"/>
                <a:sym typeface="Times New Roman"/>
              </a:rPr>
              <a:t>f</a:t>
            </a:r>
            <a:r>
              <a:rPr lang="en-US" sz="2800" b="0" i="0" u="none">
                <a:solidFill>
                  <a:schemeClr val="dk1"/>
                </a:solidFill>
                <a:latin typeface="Times New Roman"/>
                <a:ea typeface="Times New Roman"/>
                <a:cs typeface="Times New Roman"/>
                <a:sym typeface="Times New Roman"/>
              </a:rPr>
              <a:t> . So the sender discards them. When the time-out occurs, the sender resends packets 1, 2, and 3, which are acknowledged.</a:t>
            </a:r>
            <a:endParaRPr/>
          </a:p>
        </p:txBody>
      </p:sp>
      <p:grpSp>
        <p:nvGrpSpPr>
          <p:cNvPr id="654" name="Google Shape;654;p62"/>
          <p:cNvGrpSpPr/>
          <p:nvPr/>
        </p:nvGrpSpPr>
        <p:grpSpPr>
          <a:xfrm>
            <a:off x="0" y="0"/>
            <a:ext cx="9144000" cy="609600"/>
            <a:chOff x="0" y="2448"/>
            <a:chExt cx="5760" cy="384"/>
          </a:xfrm>
        </p:grpSpPr>
        <p:sp>
          <p:nvSpPr>
            <p:cNvPr id="655" name="Google Shape;655;p6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6" name="Google Shape;656;p62"/>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23.8</a:t>
              </a:r>
              <a:endParaRPr/>
            </a:p>
          </p:txBody>
        </p:sp>
      </p:grpSp>
      <p:sp>
        <p:nvSpPr>
          <p:cNvPr id="657" name="Google Shape;657;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2"/>
        <p:cNvGrpSpPr/>
        <p:nvPr/>
      </p:nvGrpSpPr>
      <p:grpSpPr>
        <a:xfrm>
          <a:off x="0" y="0"/>
          <a:ext cx="0" cy="0"/>
          <a:chOff x="0" y="0"/>
          <a:chExt cx="0" cy="0"/>
        </a:xfrm>
      </p:grpSpPr>
      <p:sp>
        <p:nvSpPr>
          <p:cNvPr id="663" name="Google Shape;663;p6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48</a:t>
            </a:fld>
            <a:endParaRPr/>
          </a:p>
        </p:txBody>
      </p:sp>
      <p:sp>
        <p:nvSpPr>
          <p:cNvPr id="664" name="Google Shape;664;p6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23.30:  </a:t>
            </a:r>
            <a:r>
              <a:rPr lang="en-US" sz="2000" b="1" i="1" u="none">
                <a:solidFill>
                  <a:schemeClr val="dk1"/>
                </a:solidFill>
                <a:latin typeface="Times"/>
                <a:ea typeface="Times"/>
                <a:cs typeface="Times"/>
                <a:sym typeface="Times"/>
              </a:rPr>
              <a:t>Flow diagram for Example 3.8</a:t>
            </a:r>
            <a:endParaRPr/>
          </a:p>
        </p:txBody>
      </p:sp>
      <p:pic>
        <p:nvPicPr>
          <p:cNvPr id="665" name="Google Shape;665;p63"/>
          <p:cNvPicPr preferRelativeResize="0"/>
          <p:nvPr/>
        </p:nvPicPr>
        <p:blipFill rotWithShape="1">
          <a:blip r:embed="rId3">
            <a:alphaModFix/>
          </a:blip>
          <a:srcRect/>
          <a:stretch/>
        </p:blipFill>
        <p:spPr>
          <a:xfrm>
            <a:off x="1600200" y="1066800"/>
            <a:ext cx="4778375" cy="50561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animEffect transition="in" filter="fade">
                                      <p:cBhvr>
                                        <p:cTn id="7" dur="375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0"/>
        <p:cNvGrpSpPr/>
        <p:nvPr/>
      </p:nvGrpSpPr>
      <p:grpSpPr>
        <a:xfrm>
          <a:off x="0" y="0"/>
          <a:ext cx="0" cy="0"/>
          <a:chOff x="0" y="0"/>
          <a:chExt cx="0" cy="0"/>
        </a:xfrm>
      </p:grpSpPr>
      <p:sp>
        <p:nvSpPr>
          <p:cNvPr id="671" name="Google Shape;671;p6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49</a:t>
            </a:fld>
            <a:endParaRPr/>
          </a:p>
        </p:txBody>
      </p:sp>
      <p:sp>
        <p:nvSpPr>
          <p:cNvPr id="672" name="Google Shape;672;p6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3" name="Google Shape;673;p6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4" name="Google Shape;674;p6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5" name="Google Shape;675;p6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6" name="Google Shape;676;p6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7" name="Google Shape;677;p6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8" name="Google Shape;678;p6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9" name="Google Shape;679;p64"/>
          <p:cNvSpPr txBox="1"/>
          <p:nvPr/>
        </p:nvSpPr>
        <p:spPr>
          <a:xfrm>
            <a:off x="1106487" y="0"/>
            <a:ext cx="6369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23.2.4  Selective-Repeat Protocol</a:t>
            </a:r>
            <a:endParaRPr/>
          </a:p>
        </p:txBody>
      </p:sp>
      <p:sp>
        <p:nvSpPr>
          <p:cNvPr id="680" name="Google Shape;680;p64"/>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Go-Back-N protocol simplifies the process at the receiver. The receiver keeps track of only one variable, and there is no need to buffer out-of-order packets; they are simply discarded. However, this protocol is inefficient if the underlying network protocol loses a lot of packets. Each time a single packet is lost or corrupted, the sender resends all outstanding packets, even though some of these packets may have been received safe and sound but out of </a:t>
            </a:r>
            <a:r>
              <a:rPr lang="en-US" sz="2800" b="1" i="1" u="none" dirty="0" smtClean="0">
                <a:solidFill>
                  <a:srgbClr val="00B0F0"/>
                </a:solidFill>
                <a:latin typeface="Times New Roman"/>
                <a:ea typeface="Times New Roman"/>
                <a:cs typeface="Times New Roman"/>
                <a:sym typeface="Times New Roman"/>
              </a:rPr>
              <a:t>order</a:t>
            </a:r>
            <a:r>
              <a:rPr lang="en-US" sz="2800" b="1" i="1" u="none" dirty="0">
                <a:solidFill>
                  <a:srgbClr val="00B0F0"/>
                </a:solidFill>
                <a:latin typeface="Times New Roman"/>
                <a:ea typeface="Times New Roman"/>
                <a:cs typeface="Times New Roman"/>
                <a:sym typeface="Times New Roman"/>
              </a:rPr>
              <a:t>.</a:t>
            </a:r>
            <a:endParaRPr dirty="0">
              <a:solidFill>
                <a:srgbClr val="00B0F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5</a:t>
            </a:fld>
            <a:endParaRPr/>
          </a:p>
        </p:txBody>
      </p:sp>
      <p:sp>
        <p:nvSpPr>
          <p:cNvPr id="136" name="Google Shape;136;p2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23.1:  </a:t>
            </a:r>
            <a:r>
              <a:rPr lang="en-US" sz="2000" b="1" i="1" u="none">
                <a:solidFill>
                  <a:schemeClr val="dk1"/>
                </a:solidFill>
                <a:latin typeface="Times"/>
                <a:ea typeface="Times"/>
                <a:cs typeface="Times"/>
                <a:sym typeface="Times"/>
              </a:rPr>
              <a:t>Logical connection at the transport layer</a:t>
            </a:r>
            <a:endParaRPr/>
          </a:p>
        </p:txBody>
      </p:sp>
      <p:pic>
        <p:nvPicPr>
          <p:cNvPr id="137" name="Google Shape;137;p20"/>
          <p:cNvPicPr preferRelativeResize="0"/>
          <p:nvPr/>
        </p:nvPicPr>
        <p:blipFill rotWithShape="1">
          <a:blip r:embed="rId3">
            <a:alphaModFix/>
          </a:blip>
          <a:srcRect/>
          <a:stretch/>
        </p:blipFill>
        <p:spPr>
          <a:xfrm>
            <a:off x="2819400" y="838200"/>
            <a:ext cx="4975225" cy="5554662"/>
          </a:xfrm>
          <a:prstGeom prst="rect">
            <a:avLst/>
          </a:prstGeom>
          <a:noFill/>
          <a:ln>
            <a:noFill/>
          </a:ln>
        </p:spPr>
      </p:pic>
      <p:pic>
        <p:nvPicPr>
          <p:cNvPr id="138" name="Google Shape;138;p20"/>
          <p:cNvPicPr preferRelativeResize="0"/>
          <p:nvPr/>
        </p:nvPicPr>
        <p:blipFill rotWithShape="1">
          <a:blip r:embed="rId4">
            <a:alphaModFix/>
          </a:blip>
          <a:srcRect/>
          <a:stretch/>
        </p:blipFill>
        <p:spPr>
          <a:xfrm>
            <a:off x="5486400" y="1143000"/>
            <a:ext cx="1447800" cy="4495800"/>
          </a:xfrm>
          <a:prstGeom prst="rect">
            <a:avLst/>
          </a:prstGeom>
          <a:noFill/>
          <a:ln>
            <a:noFill/>
          </a:ln>
        </p:spPr>
      </p:pic>
      <p:pic>
        <p:nvPicPr>
          <p:cNvPr id="139" name="Google Shape;139;p20"/>
          <p:cNvPicPr preferRelativeResize="0"/>
          <p:nvPr/>
        </p:nvPicPr>
        <p:blipFill rotWithShape="1">
          <a:blip r:embed="rId5">
            <a:alphaModFix/>
          </a:blip>
          <a:srcRect/>
          <a:stretch/>
        </p:blipFill>
        <p:spPr>
          <a:xfrm>
            <a:off x="6746875" y="2530475"/>
            <a:ext cx="249237" cy="1803400"/>
          </a:xfrm>
          <a:prstGeom prst="rect">
            <a:avLst/>
          </a:prstGeom>
          <a:noFill/>
          <a:ln>
            <a:noFill/>
          </a:ln>
        </p:spPr>
      </p:pic>
      <p:pic>
        <p:nvPicPr>
          <p:cNvPr id="140" name="Google Shape;140;p20"/>
          <p:cNvPicPr preferRelativeResize="0"/>
          <p:nvPr/>
        </p:nvPicPr>
        <p:blipFill rotWithShape="1">
          <a:blip r:embed="rId6">
            <a:alphaModFix/>
          </a:blip>
          <a:srcRect/>
          <a:stretch/>
        </p:blipFill>
        <p:spPr>
          <a:xfrm>
            <a:off x="958850" y="3905250"/>
            <a:ext cx="2411412" cy="1831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3000"/>
                                        <p:tgtEl>
                                          <p:spTgt spid="1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1000"/>
                                        <p:tgtEl>
                                          <p:spTgt spid="13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5"/>
        <p:cNvGrpSpPr/>
        <p:nvPr/>
      </p:nvGrpSpPr>
      <p:grpSpPr>
        <a:xfrm>
          <a:off x="0" y="0"/>
          <a:ext cx="0" cy="0"/>
          <a:chOff x="0" y="0"/>
          <a:chExt cx="0" cy="0"/>
        </a:xfrm>
      </p:grpSpPr>
      <p:sp>
        <p:nvSpPr>
          <p:cNvPr id="686" name="Google Shape;686;p6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50</a:t>
            </a:fld>
            <a:endParaRPr/>
          </a:p>
        </p:txBody>
      </p:sp>
      <p:sp>
        <p:nvSpPr>
          <p:cNvPr id="687" name="Google Shape;687;p6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23.31:  </a:t>
            </a:r>
            <a:r>
              <a:rPr lang="en-US" sz="2000" b="1" i="1" u="none">
                <a:solidFill>
                  <a:schemeClr val="dk1"/>
                </a:solidFill>
                <a:latin typeface="Times"/>
                <a:ea typeface="Times"/>
                <a:cs typeface="Times"/>
                <a:sym typeface="Times"/>
              </a:rPr>
              <a:t>Outline of Selective-Repeat</a:t>
            </a:r>
            <a:endParaRPr/>
          </a:p>
        </p:txBody>
      </p:sp>
      <p:pic>
        <p:nvPicPr>
          <p:cNvPr id="688" name="Google Shape;688;p65"/>
          <p:cNvPicPr preferRelativeResize="0"/>
          <p:nvPr/>
        </p:nvPicPr>
        <p:blipFill rotWithShape="1">
          <a:blip r:embed="rId3">
            <a:alphaModFix/>
          </a:blip>
          <a:srcRect/>
          <a:stretch/>
        </p:blipFill>
        <p:spPr>
          <a:xfrm>
            <a:off x="2387600" y="1066800"/>
            <a:ext cx="4071937" cy="701675"/>
          </a:xfrm>
          <a:prstGeom prst="rect">
            <a:avLst/>
          </a:prstGeom>
          <a:noFill/>
          <a:ln>
            <a:noFill/>
          </a:ln>
        </p:spPr>
      </p:pic>
      <p:pic>
        <p:nvPicPr>
          <p:cNvPr id="689" name="Google Shape;689;p65"/>
          <p:cNvPicPr preferRelativeResize="0"/>
          <p:nvPr/>
        </p:nvPicPr>
        <p:blipFill rotWithShape="1">
          <a:blip r:embed="rId4">
            <a:alphaModFix/>
          </a:blip>
          <a:srcRect/>
          <a:stretch/>
        </p:blipFill>
        <p:spPr>
          <a:xfrm>
            <a:off x="234950" y="2133600"/>
            <a:ext cx="2338387" cy="1570037"/>
          </a:xfrm>
          <a:prstGeom prst="rect">
            <a:avLst/>
          </a:prstGeom>
          <a:noFill/>
          <a:ln>
            <a:noFill/>
          </a:ln>
        </p:spPr>
      </p:pic>
      <p:pic>
        <p:nvPicPr>
          <p:cNvPr id="690" name="Google Shape;690;p65"/>
          <p:cNvPicPr preferRelativeResize="0"/>
          <p:nvPr/>
        </p:nvPicPr>
        <p:blipFill rotWithShape="1">
          <a:blip r:embed="rId5">
            <a:alphaModFix/>
          </a:blip>
          <a:srcRect/>
          <a:stretch/>
        </p:blipFill>
        <p:spPr>
          <a:xfrm>
            <a:off x="2573337" y="2933700"/>
            <a:ext cx="4065587" cy="190500"/>
          </a:xfrm>
          <a:prstGeom prst="rect">
            <a:avLst/>
          </a:prstGeom>
          <a:noFill/>
          <a:ln>
            <a:noFill/>
          </a:ln>
        </p:spPr>
      </p:pic>
      <p:pic>
        <p:nvPicPr>
          <p:cNvPr id="691" name="Google Shape;691;p65"/>
          <p:cNvPicPr preferRelativeResize="0"/>
          <p:nvPr/>
        </p:nvPicPr>
        <p:blipFill rotWithShape="1">
          <a:blip r:embed="rId6">
            <a:alphaModFix/>
          </a:blip>
          <a:srcRect/>
          <a:stretch/>
        </p:blipFill>
        <p:spPr>
          <a:xfrm>
            <a:off x="2573337" y="3352800"/>
            <a:ext cx="3960812" cy="163512"/>
          </a:xfrm>
          <a:prstGeom prst="rect">
            <a:avLst/>
          </a:prstGeom>
          <a:noFill/>
          <a:ln>
            <a:noFill/>
          </a:ln>
        </p:spPr>
      </p:pic>
      <p:pic>
        <p:nvPicPr>
          <p:cNvPr id="692" name="Google Shape;692;p65"/>
          <p:cNvPicPr preferRelativeResize="0"/>
          <p:nvPr/>
        </p:nvPicPr>
        <p:blipFill rotWithShape="1">
          <a:blip r:embed="rId7">
            <a:alphaModFix/>
          </a:blip>
          <a:srcRect/>
          <a:stretch/>
        </p:blipFill>
        <p:spPr>
          <a:xfrm>
            <a:off x="6638925" y="2139950"/>
            <a:ext cx="2352675" cy="1570037"/>
          </a:xfrm>
          <a:prstGeom prst="rect">
            <a:avLst/>
          </a:prstGeom>
          <a:noFill/>
          <a:ln>
            <a:noFill/>
          </a:ln>
        </p:spPr>
      </p:pic>
      <p:pic>
        <p:nvPicPr>
          <p:cNvPr id="693" name="Google Shape;693;p65"/>
          <p:cNvPicPr preferRelativeResize="0"/>
          <p:nvPr/>
        </p:nvPicPr>
        <p:blipFill rotWithShape="1">
          <a:blip r:embed="rId8">
            <a:alphaModFix/>
          </a:blip>
          <a:srcRect/>
          <a:stretch/>
        </p:blipFill>
        <p:spPr>
          <a:xfrm>
            <a:off x="3716337" y="3733800"/>
            <a:ext cx="1847850" cy="311150"/>
          </a:xfrm>
          <a:prstGeom prst="rect">
            <a:avLst/>
          </a:prstGeom>
          <a:noFill/>
          <a:ln>
            <a:noFill/>
          </a:ln>
        </p:spPr>
      </p:pic>
      <p:pic>
        <p:nvPicPr>
          <p:cNvPr id="694" name="Google Shape;694;p65"/>
          <p:cNvPicPr preferRelativeResize="0"/>
          <p:nvPr/>
        </p:nvPicPr>
        <p:blipFill rotWithShape="1">
          <a:blip r:embed="rId9">
            <a:alphaModFix/>
          </a:blip>
          <a:srcRect/>
          <a:stretch/>
        </p:blipFill>
        <p:spPr>
          <a:xfrm>
            <a:off x="514350" y="4572000"/>
            <a:ext cx="3371850" cy="1773237"/>
          </a:xfrm>
          <a:prstGeom prst="rect">
            <a:avLst/>
          </a:prstGeom>
          <a:noFill/>
          <a:ln>
            <a:noFill/>
          </a:ln>
        </p:spPr>
      </p:pic>
      <p:pic>
        <p:nvPicPr>
          <p:cNvPr id="695" name="Google Shape;695;p65"/>
          <p:cNvPicPr preferRelativeResize="0"/>
          <p:nvPr/>
        </p:nvPicPr>
        <p:blipFill rotWithShape="1">
          <a:blip r:embed="rId10">
            <a:alphaModFix/>
          </a:blip>
          <a:srcRect/>
          <a:stretch/>
        </p:blipFill>
        <p:spPr>
          <a:xfrm>
            <a:off x="5097462" y="4856162"/>
            <a:ext cx="3081337" cy="1489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0"/>
                                        </p:tgtEl>
                                        <p:attrNameLst>
                                          <p:attrName>style.visibility</p:attrName>
                                        </p:attrNameLst>
                                      </p:cBhvr>
                                      <p:to>
                                        <p:strVal val="visible"/>
                                      </p:to>
                                    </p:set>
                                    <p:animEffect transition="in" filter="fade">
                                      <p:cBhvr>
                                        <p:cTn id="17" dur="500"/>
                                        <p:tgtEl>
                                          <p:spTgt spid="6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1"/>
                                        </p:tgtEl>
                                        <p:attrNameLst>
                                          <p:attrName>style.visibility</p:attrName>
                                        </p:attrNameLst>
                                      </p:cBhvr>
                                      <p:to>
                                        <p:strVal val="visible"/>
                                      </p:to>
                                    </p:set>
                                    <p:animEffect transition="in" filter="fade">
                                      <p:cBhvr>
                                        <p:cTn id="22" dur="500"/>
                                        <p:tgtEl>
                                          <p:spTgt spid="69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0"/>
        <p:cNvGrpSpPr/>
        <p:nvPr/>
      </p:nvGrpSpPr>
      <p:grpSpPr>
        <a:xfrm>
          <a:off x="0" y="0"/>
          <a:ext cx="0" cy="0"/>
          <a:chOff x="0" y="0"/>
          <a:chExt cx="0" cy="0"/>
        </a:xfrm>
      </p:grpSpPr>
      <p:sp>
        <p:nvSpPr>
          <p:cNvPr id="701" name="Google Shape;701;p6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51</a:t>
            </a:fld>
            <a:endParaRPr/>
          </a:p>
        </p:txBody>
      </p:sp>
      <p:sp>
        <p:nvSpPr>
          <p:cNvPr id="702" name="Google Shape;702;p6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23.32:  </a:t>
            </a:r>
            <a:r>
              <a:rPr lang="en-US" sz="2000" b="1" i="1" u="none">
                <a:solidFill>
                  <a:schemeClr val="dk1"/>
                </a:solidFill>
                <a:latin typeface="Times"/>
                <a:ea typeface="Times"/>
                <a:cs typeface="Times"/>
                <a:sym typeface="Times"/>
              </a:rPr>
              <a:t>Send window for Selective-Repeat protocol</a:t>
            </a:r>
            <a:endParaRPr/>
          </a:p>
        </p:txBody>
      </p:sp>
      <p:pic>
        <p:nvPicPr>
          <p:cNvPr id="703" name="Google Shape;703;p66"/>
          <p:cNvPicPr preferRelativeResize="0"/>
          <p:nvPr/>
        </p:nvPicPr>
        <p:blipFill rotWithShape="1">
          <a:blip r:embed="rId3">
            <a:alphaModFix/>
          </a:blip>
          <a:srcRect/>
          <a:stretch/>
        </p:blipFill>
        <p:spPr>
          <a:xfrm>
            <a:off x="381000" y="2362200"/>
            <a:ext cx="7996237" cy="206216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8"/>
        <p:cNvGrpSpPr/>
        <p:nvPr/>
      </p:nvGrpSpPr>
      <p:grpSpPr>
        <a:xfrm>
          <a:off x="0" y="0"/>
          <a:ext cx="0" cy="0"/>
          <a:chOff x="0" y="0"/>
          <a:chExt cx="0" cy="0"/>
        </a:xfrm>
      </p:grpSpPr>
      <p:sp>
        <p:nvSpPr>
          <p:cNvPr id="709" name="Google Shape;709;p6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52</a:t>
            </a:fld>
            <a:endParaRPr/>
          </a:p>
        </p:txBody>
      </p:sp>
      <p:sp>
        <p:nvSpPr>
          <p:cNvPr id="710" name="Google Shape;710;p6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23.33: </a:t>
            </a:r>
            <a:r>
              <a:rPr lang="en-US" sz="2000" b="1" i="1" u="none">
                <a:solidFill>
                  <a:schemeClr val="dk1"/>
                </a:solidFill>
                <a:latin typeface="Times"/>
                <a:ea typeface="Times"/>
                <a:cs typeface="Times"/>
                <a:sym typeface="Times"/>
              </a:rPr>
              <a:t>Receive window for Selective-Repeat protocol</a:t>
            </a:r>
            <a:endParaRPr/>
          </a:p>
        </p:txBody>
      </p:sp>
      <p:pic>
        <p:nvPicPr>
          <p:cNvPr id="711" name="Google Shape;711;p67"/>
          <p:cNvPicPr preferRelativeResize="0"/>
          <p:nvPr/>
        </p:nvPicPr>
        <p:blipFill rotWithShape="1">
          <a:blip r:embed="rId3">
            <a:alphaModFix/>
          </a:blip>
          <a:srcRect/>
          <a:stretch/>
        </p:blipFill>
        <p:spPr>
          <a:xfrm>
            <a:off x="558800" y="2438400"/>
            <a:ext cx="8356600" cy="2466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6"/>
        <p:cNvGrpSpPr/>
        <p:nvPr/>
      </p:nvGrpSpPr>
      <p:grpSpPr>
        <a:xfrm>
          <a:off x="0" y="0"/>
          <a:ext cx="0" cy="0"/>
          <a:chOff x="0" y="0"/>
          <a:chExt cx="0" cy="0"/>
        </a:xfrm>
      </p:grpSpPr>
      <p:sp>
        <p:nvSpPr>
          <p:cNvPr id="717" name="Google Shape;717;p68"/>
          <p:cNvSpPr txBox="1"/>
          <p:nvPr/>
        </p:nvSpPr>
        <p:spPr>
          <a:xfrm>
            <a:off x="76200" y="609600"/>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Assume a sender sends 6 packets: packets 0, 1, 2, 3, 4, and 5. The sender receives an ACK with ackNo = 3. What is the interpretation if the system is using GBN or SR?</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If the system is using GBN, it means that packets 0, 1, and 2 have been received uncorrupted and the receiver is expecting packet 3. If the system is using SR, it means that packet 3 has been received uncorrupted; the ACK does not say anything about other packets.</a:t>
            </a:r>
            <a:endParaRPr/>
          </a:p>
        </p:txBody>
      </p:sp>
      <p:grpSp>
        <p:nvGrpSpPr>
          <p:cNvPr id="718" name="Google Shape;718;p68"/>
          <p:cNvGrpSpPr/>
          <p:nvPr/>
        </p:nvGrpSpPr>
        <p:grpSpPr>
          <a:xfrm>
            <a:off x="0" y="0"/>
            <a:ext cx="9144000" cy="609600"/>
            <a:chOff x="0" y="2448"/>
            <a:chExt cx="5760" cy="384"/>
          </a:xfrm>
        </p:grpSpPr>
        <p:sp>
          <p:nvSpPr>
            <p:cNvPr id="719" name="Google Shape;719;p6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20" name="Google Shape;720;p68"/>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23.9</a:t>
              </a:r>
              <a:endParaRPr/>
            </a:p>
          </p:txBody>
        </p:sp>
      </p:grpSp>
      <p:sp>
        <p:nvSpPr>
          <p:cNvPr id="721" name="Google Shape;721;p6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6"/>
        <p:cNvGrpSpPr/>
        <p:nvPr/>
      </p:nvGrpSpPr>
      <p:grpSpPr>
        <a:xfrm>
          <a:off x="0" y="0"/>
          <a:ext cx="0" cy="0"/>
          <a:chOff x="0" y="0"/>
          <a:chExt cx="0" cy="0"/>
        </a:xfrm>
      </p:grpSpPr>
      <p:sp>
        <p:nvSpPr>
          <p:cNvPr id="727" name="Google Shape;727;p6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54</a:t>
            </a:fld>
            <a:endParaRPr/>
          </a:p>
        </p:txBody>
      </p:sp>
      <p:sp>
        <p:nvSpPr>
          <p:cNvPr id="728" name="Google Shape;728;p6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23.34: </a:t>
            </a:r>
            <a:r>
              <a:rPr lang="en-US" sz="2000" b="1" i="1" u="none">
                <a:solidFill>
                  <a:schemeClr val="dk1"/>
                </a:solidFill>
                <a:latin typeface="Times"/>
                <a:ea typeface="Times"/>
                <a:cs typeface="Times"/>
                <a:sym typeface="Times"/>
              </a:rPr>
              <a:t>FSMs for SR protocol</a:t>
            </a:r>
            <a:endParaRPr/>
          </a:p>
        </p:txBody>
      </p:sp>
      <p:pic>
        <p:nvPicPr>
          <p:cNvPr id="729" name="Google Shape;729;p69"/>
          <p:cNvPicPr preferRelativeResize="0"/>
          <p:nvPr/>
        </p:nvPicPr>
        <p:blipFill rotWithShape="1">
          <a:blip r:embed="rId3">
            <a:alphaModFix/>
          </a:blip>
          <a:srcRect/>
          <a:stretch/>
        </p:blipFill>
        <p:spPr>
          <a:xfrm>
            <a:off x="354012" y="685800"/>
            <a:ext cx="5132387" cy="3149600"/>
          </a:xfrm>
          <a:prstGeom prst="rect">
            <a:avLst/>
          </a:prstGeom>
          <a:noFill/>
          <a:ln>
            <a:noFill/>
          </a:ln>
        </p:spPr>
      </p:pic>
      <p:pic>
        <p:nvPicPr>
          <p:cNvPr id="730" name="Google Shape;730;p69"/>
          <p:cNvPicPr preferRelativeResize="0"/>
          <p:nvPr/>
        </p:nvPicPr>
        <p:blipFill rotWithShape="1">
          <a:blip r:embed="rId4">
            <a:alphaModFix/>
          </a:blip>
          <a:srcRect/>
          <a:stretch/>
        </p:blipFill>
        <p:spPr>
          <a:xfrm>
            <a:off x="4468812" y="4202112"/>
            <a:ext cx="4294187" cy="22748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2000"/>
                                        <p:tgtEl>
                                          <p:spTgt spid="7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0"/>
                                        </p:tgtEl>
                                        <p:attrNameLst>
                                          <p:attrName>style.visibility</p:attrName>
                                        </p:attrNameLst>
                                      </p:cBhvr>
                                      <p:to>
                                        <p:strVal val="visible"/>
                                      </p:to>
                                    </p:set>
                                    <p:animEffect transition="in" filter="fade">
                                      <p:cBhvr>
                                        <p:cTn id="12" dur="2000"/>
                                        <p:tgtEl>
                                          <p:spTgt spid="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5"/>
        <p:cNvGrpSpPr/>
        <p:nvPr/>
      </p:nvGrpSpPr>
      <p:grpSpPr>
        <a:xfrm>
          <a:off x="0" y="0"/>
          <a:ext cx="0" cy="0"/>
          <a:chOff x="0" y="0"/>
          <a:chExt cx="0" cy="0"/>
        </a:xfrm>
      </p:grpSpPr>
      <p:sp>
        <p:nvSpPr>
          <p:cNvPr id="736" name="Google Shape;736;p70"/>
          <p:cNvSpPr txBox="1"/>
          <p:nvPr/>
        </p:nvSpPr>
        <p:spPr>
          <a:xfrm>
            <a:off x="76200" y="609600"/>
            <a:ext cx="8839200" cy="39354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This example is similar to Example 23.8 (Figure 23.30) in which packet 1 is lost. We show how Selective-Repeat behaves in this case. Figure 3.35 shows the situation.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the sender, packet 0 is transmitted and acknowledged. Packet 1 is lost. Packets 2 and 3 arrive out of order and are acknowledged. When the timer times out, packet 1 (the only unacknowledged packet) is resent and is acknowledged. The send window then slides.</a:t>
            </a:r>
            <a:endParaRPr/>
          </a:p>
        </p:txBody>
      </p:sp>
      <p:grpSp>
        <p:nvGrpSpPr>
          <p:cNvPr id="737" name="Google Shape;737;p70"/>
          <p:cNvGrpSpPr/>
          <p:nvPr/>
        </p:nvGrpSpPr>
        <p:grpSpPr>
          <a:xfrm>
            <a:off x="0" y="0"/>
            <a:ext cx="9144000" cy="609600"/>
            <a:chOff x="0" y="2448"/>
            <a:chExt cx="5760" cy="384"/>
          </a:xfrm>
        </p:grpSpPr>
        <p:sp>
          <p:nvSpPr>
            <p:cNvPr id="738" name="Google Shape;738;p7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39" name="Google Shape;739;p70"/>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23.10</a:t>
              </a:r>
              <a:endParaRPr/>
            </a:p>
          </p:txBody>
        </p:sp>
      </p:grpSp>
      <p:sp>
        <p:nvSpPr>
          <p:cNvPr id="740" name="Google Shape;740;p7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5"/>
        <p:cNvGrpSpPr/>
        <p:nvPr/>
      </p:nvGrpSpPr>
      <p:grpSpPr>
        <a:xfrm>
          <a:off x="0" y="0"/>
          <a:ext cx="0" cy="0"/>
          <a:chOff x="0" y="0"/>
          <a:chExt cx="0" cy="0"/>
        </a:xfrm>
      </p:grpSpPr>
      <p:sp>
        <p:nvSpPr>
          <p:cNvPr id="746" name="Google Shape;746;p71"/>
          <p:cNvSpPr txBox="1"/>
          <p:nvPr/>
        </p:nvSpPr>
        <p:spPr>
          <a:xfrm>
            <a:off x="76200" y="609600"/>
            <a:ext cx="8839200" cy="52165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At the receiver site we need to distinguish between the acceptance of a packet and its delivery to the application layer. At the second arrival, packet 2 arrives and is stored and marked (shaded slot), but it cannot be delivered because packet 1 is missing. At the next arrival, packet 3 arrives and is marked and stored, but still none of the packets can be delivered. Only at the last arrival, when finally a copy of packet 1 arrives, can packets 1, 2, and 3 be delivered to the application layer. There are two conditions for the delivery of packets to the application layer: First, a set of consecutive packets must have arrived. Second, the set starts from the beginning of the window. </a:t>
            </a:r>
            <a:endParaRPr/>
          </a:p>
        </p:txBody>
      </p:sp>
      <p:grpSp>
        <p:nvGrpSpPr>
          <p:cNvPr id="747" name="Google Shape;747;p71"/>
          <p:cNvGrpSpPr/>
          <p:nvPr/>
        </p:nvGrpSpPr>
        <p:grpSpPr>
          <a:xfrm>
            <a:off x="0" y="0"/>
            <a:ext cx="9144000" cy="609600"/>
            <a:chOff x="0" y="2448"/>
            <a:chExt cx="5760" cy="384"/>
          </a:xfrm>
        </p:grpSpPr>
        <p:sp>
          <p:nvSpPr>
            <p:cNvPr id="748" name="Google Shape;748;p7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49" name="Google Shape;749;p71"/>
            <p:cNvSpPr txBox="1"/>
            <p:nvPr/>
          </p:nvSpPr>
          <p:spPr>
            <a:xfrm>
              <a:off x="0" y="2448"/>
              <a:ext cx="3617"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23.10 (continued)</a:t>
              </a:r>
              <a:endParaRPr/>
            </a:p>
          </p:txBody>
        </p:sp>
      </p:grpSp>
      <p:sp>
        <p:nvSpPr>
          <p:cNvPr id="750" name="Google Shape;750;p7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5"/>
        <p:cNvGrpSpPr/>
        <p:nvPr/>
      </p:nvGrpSpPr>
      <p:grpSpPr>
        <a:xfrm>
          <a:off x="0" y="0"/>
          <a:ext cx="0" cy="0"/>
          <a:chOff x="0" y="0"/>
          <a:chExt cx="0" cy="0"/>
        </a:xfrm>
      </p:grpSpPr>
      <p:sp>
        <p:nvSpPr>
          <p:cNvPr id="756" name="Google Shape;756;p7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57</a:t>
            </a:fld>
            <a:endParaRPr/>
          </a:p>
        </p:txBody>
      </p:sp>
      <p:sp>
        <p:nvSpPr>
          <p:cNvPr id="757" name="Google Shape;757;p7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23.35:  </a:t>
            </a:r>
            <a:r>
              <a:rPr lang="en-US" sz="2000" b="1" i="1" u="none">
                <a:solidFill>
                  <a:schemeClr val="dk1"/>
                </a:solidFill>
                <a:latin typeface="Times"/>
                <a:ea typeface="Times"/>
                <a:cs typeface="Times"/>
                <a:sym typeface="Times"/>
              </a:rPr>
              <a:t>Flow diagram for Example 3.10</a:t>
            </a:r>
            <a:endParaRPr/>
          </a:p>
        </p:txBody>
      </p:sp>
      <p:pic>
        <p:nvPicPr>
          <p:cNvPr id="758" name="Google Shape;758;p72"/>
          <p:cNvPicPr preferRelativeResize="0"/>
          <p:nvPr/>
        </p:nvPicPr>
        <p:blipFill rotWithShape="1">
          <a:blip r:embed="rId3">
            <a:alphaModFix/>
          </a:blip>
          <a:srcRect/>
          <a:stretch/>
        </p:blipFill>
        <p:spPr>
          <a:xfrm>
            <a:off x="2057400" y="1011237"/>
            <a:ext cx="5464175" cy="53133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animEffect transition="in" filter="fade">
                                      <p:cBhvr>
                                        <p:cTn id="7" dur="3500"/>
                                        <p:tgtEl>
                                          <p:spTgt spid="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3"/>
        <p:cNvGrpSpPr/>
        <p:nvPr/>
      </p:nvGrpSpPr>
      <p:grpSpPr>
        <a:xfrm>
          <a:off x="0" y="0"/>
          <a:ext cx="0" cy="0"/>
          <a:chOff x="0" y="0"/>
          <a:chExt cx="0" cy="0"/>
        </a:xfrm>
      </p:grpSpPr>
      <p:sp>
        <p:nvSpPr>
          <p:cNvPr id="764" name="Google Shape;764;p7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58</a:t>
            </a:fld>
            <a:endParaRPr/>
          </a:p>
        </p:txBody>
      </p:sp>
      <p:sp>
        <p:nvSpPr>
          <p:cNvPr id="765" name="Google Shape;765;p7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23.36:  </a:t>
            </a:r>
            <a:r>
              <a:rPr lang="en-US" sz="2000" b="1" i="1" u="none">
                <a:solidFill>
                  <a:schemeClr val="dk1"/>
                </a:solidFill>
                <a:latin typeface="Times"/>
                <a:ea typeface="Times"/>
                <a:cs typeface="Times"/>
                <a:sym typeface="Times"/>
              </a:rPr>
              <a:t>Selective-Repeat, window size</a:t>
            </a:r>
            <a:endParaRPr/>
          </a:p>
        </p:txBody>
      </p:sp>
      <p:pic>
        <p:nvPicPr>
          <p:cNvPr id="766" name="Google Shape;766;p73"/>
          <p:cNvPicPr preferRelativeResize="0"/>
          <p:nvPr/>
        </p:nvPicPr>
        <p:blipFill rotWithShape="1">
          <a:blip r:embed="rId3">
            <a:alphaModFix/>
          </a:blip>
          <a:srcRect/>
          <a:stretch/>
        </p:blipFill>
        <p:spPr>
          <a:xfrm>
            <a:off x="344487" y="914400"/>
            <a:ext cx="3846512" cy="2636837"/>
          </a:xfrm>
          <a:prstGeom prst="rect">
            <a:avLst/>
          </a:prstGeom>
          <a:noFill/>
          <a:ln>
            <a:noFill/>
          </a:ln>
        </p:spPr>
      </p:pic>
      <p:pic>
        <p:nvPicPr>
          <p:cNvPr id="767" name="Google Shape;767;p73"/>
          <p:cNvPicPr preferRelativeResize="0"/>
          <p:nvPr/>
        </p:nvPicPr>
        <p:blipFill rotWithShape="1">
          <a:blip r:embed="rId4">
            <a:alphaModFix/>
          </a:blip>
          <a:srcRect/>
          <a:stretch/>
        </p:blipFill>
        <p:spPr>
          <a:xfrm>
            <a:off x="4419600" y="3194050"/>
            <a:ext cx="4167187" cy="3130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6"/>
                                        </p:tgtEl>
                                        <p:attrNameLst>
                                          <p:attrName>style.visibility</p:attrName>
                                        </p:attrNameLst>
                                      </p:cBhvr>
                                      <p:to>
                                        <p:strVal val="visible"/>
                                      </p:to>
                                    </p:set>
                                    <p:animEffect transition="in" filter="fade">
                                      <p:cBhvr>
                                        <p:cTn id="7" dur="500"/>
                                        <p:tgtEl>
                                          <p:spTgt spid="7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7"/>
                                        </p:tgtEl>
                                        <p:attrNameLst>
                                          <p:attrName>style.visibility</p:attrName>
                                        </p:attrNameLst>
                                      </p:cBhvr>
                                      <p:to>
                                        <p:strVal val="visible"/>
                                      </p:to>
                                    </p:set>
                                    <p:animEffect transition="in" filter="fade">
                                      <p:cBhvr>
                                        <p:cTn id="12" dur="5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2"/>
        <p:cNvGrpSpPr/>
        <p:nvPr/>
      </p:nvGrpSpPr>
      <p:grpSpPr>
        <a:xfrm>
          <a:off x="0" y="0"/>
          <a:ext cx="0" cy="0"/>
          <a:chOff x="0" y="0"/>
          <a:chExt cx="0" cy="0"/>
        </a:xfrm>
      </p:grpSpPr>
      <p:sp>
        <p:nvSpPr>
          <p:cNvPr id="773" name="Google Shape;773;p7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59</a:t>
            </a:fld>
            <a:endParaRPr/>
          </a:p>
        </p:txBody>
      </p:sp>
      <p:sp>
        <p:nvSpPr>
          <p:cNvPr id="774" name="Google Shape;774;p7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5" name="Google Shape;775;p7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6" name="Google Shape;776;p7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7" name="Google Shape;777;p7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8" name="Google Shape;778;p7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9" name="Google Shape;779;p7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0" name="Google Shape;780;p7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1" name="Google Shape;781;p74"/>
          <p:cNvSpPr txBox="1"/>
          <p:nvPr/>
        </p:nvSpPr>
        <p:spPr>
          <a:xfrm>
            <a:off x="1106487" y="0"/>
            <a:ext cx="5911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23.2.5  Bidirectional Protocols</a:t>
            </a:r>
            <a:endParaRPr/>
          </a:p>
        </p:txBody>
      </p:sp>
      <p:sp>
        <p:nvSpPr>
          <p:cNvPr id="782" name="Google Shape;782;p74"/>
          <p:cNvSpPr txBox="1"/>
          <p:nvPr/>
        </p:nvSpPr>
        <p:spPr>
          <a:xfrm>
            <a:off x="381000" y="1293812"/>
            <a:ext cx="7924800" cy="52165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The four protocols we discussed earlier in this section are all unidirectional: data packets flow in only one direction and acknowledgments travel in the other direction. In real life, data packets are normally flowing in both directions: from client to server and from server to client. This means that acknowledgments also need to flow in both directions. </a:t>
            </a:r>
            <a:r>
              <a:rPr lang="en-US" sz="2800" b="1" i="1" u="none" dirty="0">
                <a:solidFill>
                  <a:srgbClr val="00B0F0"/>
                </a:solidFill>
                <a:latin typeface="Times New Roman"/>
                <a:ea typeface="Times New Roman"/>
                <a:cs typeface="Times New Roman"/>
                <a:sym typeface="Times New Roman"/>
              </a:rPr>
              <a:t>A technique called piggybacking is used to improve the efficiency of the bidirectional protocols. When a packet is carrying data from A to B, it can also carry acknowledgment feedback about arrived packets from B</a:t>
            </a:r>
            <a:endParaRPr dirty="0">
              <a:solidFill>
                <a:srgbClr val="00B0F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6</a:t>
            </a:fld>
            <a:endParaRPr/>
          </a:p>
        </p:txBody>
      </p:sp>
      <p:sp>
        <p:nvSpPr>
          <p:cNvPr id="147" name="Google Shape;147;p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8" name="Google Shape;148;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9" name="Google Shape;149;p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 name="Google Shape;150;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1" name="Google Shape;151;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2" name="Google Shape;152;p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3" name="Google Shape;153;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4" name="Google Shape;154;p21"/>
          <p:cNvSpPr txBox="1"/>
          <p:nvPr/>
        </p:nvSpPr>
        <p:spPr>
          <a:xfrm>
            <a:off x="1106487" y="0"/>
            <a:ext cx="6572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23.23.1  Transport-Layer Services</a:t>
            </a:r>
            <a:endParaRPr/>
          </a:p>
        </p:txBody>
      </p:sp>
      <p:sp>
        <p:nvSpPr>
          <p:cNvPr id="155" name="Google Shape;155;p21"/>
          <p:cNvSpPr txBox="1"/>
          <p:nvPr/>
        </p:nvSpPr>
        <p:spPr>
          <a:xfrm>
            <a:off x="381000" y="1293812"/>
            <a:ext cx="7924800" cy="5262939"/>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As we discussed in Chapter 2, the transport layer is located between the network layer and the application layer. The transport layer is responsible for providing services to the application layer; it receives services from the network layer. In this section, we discuss the services that can be provided by the transport layer; in the next section, we discuss several transport-layer protocols</a:t>
            </a:r>
            <a:r>
              <a:rPr lang="en-US" sz="2800" b="1" i="1" u="none" dirty="0" smtClean="0">
                <a:solidFill>
                  <a:schemeClr val="dk1"/>
                </a:solidFill>
                <a:latin typeface="Times New Roman"/>
                <a:ea typeface="Times New Roman"/>
                <a:cs typeface="Times New Roman"/>
                <a:sym typeface="Times New Roman"/>
              </a:rPr>
              <a:t>.</a:t>
            </a:r>
          </a:p>
          <a:p>
            <a:pPr marL="0" marR="0" lvl="0" indent="0" algn="just" rtl="0">
              <a:lnSpc>
                <a:spcPct val="100000"/>
              </a:lnSpc>
              <a:spcBef>
                <a:spcPts val="0"/>
              </a:spcBef>
              <a:spcAft>
                <a:spcPts val="0"/>
              </a:spcAft>
              <a:buClr>
                <a:schemeClr val="dk1"/>
              </a:buClr>
              <a:buSzPts val="2800"/>
              <a:buFont typeface="Times New Roman"/>
              <a:buNone/>
            </a:pPr>
            <a:endParaRPr lang="en-US" sz="2800" b="1" i="1" dirty="0">
              <a:solidFill>
                <a:schemeClr val="dk1"/>
              </a:solidFill>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1" i="1" dirty="0" smtClean="0">
                <a:solidFill>
                  <a:srgbClr val="00B0F0"/>
                </a:solidFill>
                <a:latin typeface="Times New Roman"/>
                <a:cs typeface="Times New Roman"/>
                <a:sym typeface="Times New Roman"/>
              </a:rPr>
              <a:t>Socket:-It is terminology to find the connection between sender and receiver</a:t>
            </a:r>
          </a:p>
          <a:p>
            <a:pPr marL="0" marR="0" lvl="0" indent="0" algn="just" rtl="0">
              <a:lnSpc>
                <a:spcPct val="100000"/>
              </a:lnSpc>
              <a:spcBef>
                <a:spcPts val="0"/>
              </a:spcBef>
              <a:spcAft>
                <a:spcPts val="0"/>
              </a:spcAft>
              <a:buClr>
                <a:schemeClr val="dk1"/>
              </a:buClr>
              <a:buSzPts val="2800"/>
              <a:buFont typeface="Times New Roman"/>
              <a:buNone/>
            </a:pPr>
            <a:r>
              <a:rPr lang="en-US" sz="2800" b="1" i="1" dirty="0" smtClean="0">
                <a:solidFill>
                  <a:srgbClr val="00B0F0"/>
                </a:solidFill>
                <a:latin typeface="Times New Roman"/>
                <a:cs typeface="Times New Roman"/>
                <a:sym typeface="Times New Roman"/>
              </a:rPr>
              <a:t>IP address + port no =socket address</a:t>
            </a:r>
            <a:endParaRPr dirty="0">
              <a:solidFill>
                <a:srgbClr val="00B0F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7"/>
        <p:cNvGrpSpPr/>
        <p:nvPr/>
      </p:nvGrpSpPr>
      <p:grpSpPr>
        <a:xfrm>
          <a:off x="0" y="0"/>
          <a:ext cx="0" cy="0"/>
          <a:chOff x="0" y="0"/>
          <a:chExt cx="0" cy="0"/>
        </a:xfrm>
      </p:grpSpPr>
      <p:sp>
        <p:nvSpPr>
          <p:cNvPr id="788" name="Google Shape;788;p7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60</a:t>
            </a:fld>
            <a:endParaRPr/>
          </a:p>
        </p:txBody>
      </p:sp>
      <p:sp>
        <p:nvSpPr>
          <p:cNvPr id="789" name="Google Shape;789;p7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23.37:  </a:t>
            </a:r>
            <a:r>
              <a:rPr lang="en-US" sz="2000" b="1" i="1" u="none">
                <a:solidFill>
                  <a:schemeClr val="dk1"/>
                </a:solidFill>
                <a:latin typeface="Times"/>
                <a:ea typeface="Times"/>
                <a:cs typeface="Times"/>
                <a:sym typeface="Times"/>
              </a:rPr>
              <a:t>Design of piggybacking in Go-Back-N</a:t>
            </a:r>
            <a:endParaRPr/>
          </a:p>
        </p:txBody>
      </p:sp>
      <p:pic>
        <p:nvPicPr>
          <p:cNvPr id="790" name="Google Shape;790;p75"/>
          <p:cNvPicPr preferRelativeResize="0"/>
          <p:nvPr/>
        </p:nvPicPr>
        <p:blipFill rotWithShape="1">
          <a:blip r:embed="rId3">
            <a:alphaModFix/>
          </a:blip>
          <a:srcRect/>
          <a:stretch/>
        </p:blipFill>
        <p:spPr>
          <a:xfrm>
            <a:off x="215900" y="1069975"/>
            <a:ext cx="2028825" cy="1978025"/>
          </a:xfrm>
          <a:prstGeom prst="rect">
            <a:avLst/>
          </a:prstGeom>
          <a:noFill/>
          <a:ln>
            <a:noFill/>
          </a:ln>
        </p:spPr>
      </p:pic>
      <p:pic>
        <p:nvPicPr>
          <p:cNvPr id="791" name="Google Shape;791;p75"/>
          <p:cNvPicPr preferRelativeResize="0"/>
          <p:nvPr/>
        </p:nvPicPr>
        <p:blipFill rotWithShape="1">
          <a:blip r:embed="rId4">
            <a:alphaModFix/>
          </a:blip>
          <a:srcRect/>
          <a:stretch/>
        </p:blipFill>
        <p:spPr>
          <a:xfrm>
            <a:off x="6810375" y="1069975"/>
            <a:ext cx="2028825" cy="1978025"/>
          </a:xfrm>
          <a:prstGeom prst="rect">
            <a:avLst/>
          </a:prstGeom>
          <a:noFill/>
          <a:ln>
            <a:noFill/>
          </a:ln>
        </p:spPr>
      </p:pic>
      <p:pic>
        <p:nvPicPr>
          <p:cNvPr id="792" name="Google Shape;792;p75"/>
          <p:cNvPicPr preferRelativeResize="0"/>
          <p:nvPr/>
        </p:nvPicPr>
        <p:blipFill rotWithShape="1">
          <a:blip r:embed="rId5">
            <a:alphaModFix/>
          </a:blip>
          <a:srcRect/>
          <a:stretch/>
        </p:blipFill>
        <p:spPr>
          <a:xfrm>
            <a:off x="762000" y="3602037"/>
            <a:ext cx="7391400" cy="1427162"/>
          </a:xfrm>
          <a:prstGeom prst="rect">
            <a:avLst/>
          </a:prstGeom>
          <a:noFill/>
          <a:ln>
            <a:noFill/>
          </a:ln>
        </p:spPr>
      </p:pic>
      <p:pic>
        <p:nvPicPr>
          <p:cNvPr id="793" name="Google Shape;793;p75"/>
          <p:cNvPicPr preferRelativeResize="0"/>
          <p:nvPr/>
        </p:nvPicPr>
        <p:blipFill rotWithShape="1">
          <a:blip r:embed="rId6">
            <a:alphaModFix/>
          </a:blip>
          <a:srcRect/>
          <a:stretch/>
        </p:blipFill>
        <p:spPr>
          <a:xfrm>
            <a:off x="762000" y="5181600"/>
            <a:ext cx="7391400" cy="1417637"/>
          </a:xfrm>
          <a:prstGeom prst="rect">
            <a:avLst/>
          </a:prstGeom>
          <a:noFill/>
          <a:ln>
            <a:noFill/>
          </a:ln>
        </p:spPr>
      </p:pic>
      <p:pic>
        <p:nvPicPr>
          <p:cNvPr id="794" name="Google Shape;794;p75"/>
          <p:cNvPicPr preferRelativeResize="0"/>
          <p:nvPr/>
        </p:nvPicPr>
        <p:blipFill rotWithShape="1">
          <a:blip r:embed="rId7">
            <a:alphaModFix/>
          </a:blip>
          <a:srcRect/>
          <a:stretch/>
        </p:blipFill>
        <p:spPr>
          <a:xfrm>
            <a:off x="2297112" y="2058987"/>
            <a:ext cx="4322762" cy="249237"/>
          </a:xfrm>
          <a:prstGeom prst="rect">
            <a:avLst/>
          </a:prstGeom>
          <a:noFill/>
          <a:ln>
            <a:noFill/>
          </a:ln>
        </p:spPr>
      </p:pic>
      <p:pic>
        <p:nvPicPr>
          <p:cNvPr id="795" name="Google Shape;795;p75"/>
          <p:cNvPicPr preferRelativeResize="0"/>
          <p:nvPr/>
        </p:nvPicPr>
        <p:blipFill rotWithShape="1">
          <a:blip r:embed="rId8">
            <a:alphaModFix/>
          </a:blip>
          <a:srcRect/>
          <a:stretch/>
        </p:blipFill>
        <p:spPr>
          <a:xfrm>
            <a:off x="2298700" y="2540000"/>
            <a:ext cx="4511675" cy="239712"/>
          </a:xfrm>
          <a:prstGeom prst="rect">
            <a:avLst/>
          </a:prstGeom>
          <a:noFill/>
          <a:ln>
            <a:noFill/>
          </a:ln>
        </p:spPr>
      </p:pic>
      <p:pic>
        <p:nvPicPr>
          <p:cNvPr id="796" name="Google Shape;796;p75"/>
          <p:cNvPicPr preferRelativeResize="0"/>
          <p:nvPr/>
        </p:nvPicPr>
        <p:blipFill rotWithShape="1">
          <a:blip r:embed="rId9">
            <a:alphaModFix/>
          </a:blip>
          <a:srcRect/>
          <a:stretch/>
        </p:blipFill>
        <p:spPr>
          <a:xfrm>
            <a:off x="3365500" y="969962"/>
            <a:ext cx="2379662" cy="782637"/>
          </a:xfrm>
          <a:prstGeom prst="rect">
            <a:avLst/>
          </a:prstGeom>
          <a:noFill/>
          <a:ln>
            <a:noFill/>
          </a:ln>
        </p:spPr>
      </p:pic>
      <p:pic>
        <p:nvPicPr>
          <p:cNvPr id="797" name="Google Shape;797;p75"/>
          <p:cNvPicPr preferRelativeResize="0"/>
          <p:nvPr/>
        </p:nvPicPr>
        <p:blipFill rotWithShape="1">
          <a:blip r:embed="rId10">
            <a:alphaModFix/>
          </a:blip>
          <a:srcRect/>
          <a:stretch/>
        </p:blipFill>
        <p:spPr>
          <a:xfrm>
            <a:off x="4016375" y="2855912"/>
            <a:ext cx="1295400" cy="2174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4"/>
                                        </p:tgtEl>
                                        <p:attrNameLst>
                                          <p:attrName>style.visibility</p:attrName>
                                        </p:attrNameLst>
                                      </p:cBhvr>
                                      <p:to>
                                        <p:strVal val="visible"/>
                                      </p:to>
                                    </p:set>
                                    <p:animEffect transition="in" filter="fade">
                                      <p:cBhvr>
                                        <p:cTn id="17" dur="500"/>
                                        <p:tgtEl>
                                          <p:spTgt spid="7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5"/>
                                        </p:tgtEl>
                                        <p:attrNameLst>
                                          <p:attrName>style.visibility</p:attrName>
                                        </p:attrNameLst>
                                      </p:cBhvr>
                                      <p:to>
                                        <p:strVal val="visible"/>
                                      </p:to>
                                    </p:set>
                                    <p:animEffect transition="in" filter="fade">
                                      <p:cBhvr>
                                        <p:cTn id="22" dur="500"/>
                                        <p:tgtEl>
                                          <p:spTgt spid="79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7</a:t>
            </a:fld>
            <a:endParaRPr/>
          </a:p>
        </p:txBody>
      </p:sp>
      <p:sp>
        <p:nvSpPr>
          <p:cNvPr id="162" name="Google Shape;162;p2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23.2:  </a:t>
            </a:r>
            <a:r>
              <a:rPr lang="en-US" sz="2000" b="1" i="1" u="none">
                <a:solidFill>
                  <a:schemeClr val="dk1"/>
                </a:solidFill>
                <a:latin typeface="Times"/>
                <a:ea typeface="Times"/>
                <a:cs typeface="Times"/>
                <a:sym typeface="Times"/>
              </a:rPr>
              <a:t>Network layer versus transport layer</a:t>
            </a:r>
            <a:endParaRPr/>
          </a:p>
        </p:txBody>
      </p:sp>
      <p:pic>
        <p:nvPicPr>
          <p:cNvPr id="163" name="Google Shape;163;p22"/>
          <p:cNvPicPr preferRelativeResize="0"/>
          <p:nvPr/>
        </p:nvPicPr>
        <p:blipFill rotWithShape="1">
          <a:blip r:embed="rId3">
            <a:alphaModFix/>
          </a:blip>
          <a:srcRect/>
          <a:stretch/>
        </p:blipFill>
        <p:spPr>
          <a:xfrm>
            <a:off x="685800" y="1828800"/>
            <a:ext cx="7675562" cy="2957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75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Google Shape;169;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8</a:t>
            </a:fld>
            <a:endParaRPr/>
          </a:p>
        </p:txBody>
      </p:sp>
      <p:sp>
        <p:nvSpPr>
          <p:cNvPr id="170" name="Google Shape;170;p2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23.3:  </a:t>
            </a:r>
            <a:r>
              <a:rPr lang="en-US" sz="2000" b="1" i="1" u="none">
                <a:solidFill>
                  <a:schemeClr val="dk1"/>
                </a:solidFill>
                <a:latin typeface="Times"/>
                <a:ea typeface="Times"/>
                <a:cs typeface="Times"/>
                <a:sym typeface="Times"/>
              </a:rPr>
              <a:t>Port numbers</a:t>
            </a:r>
            <a:endParaRPr/>
          </a:p>
        </p:txBody>
      </p:sp>
      <p:pic>
        <p:nvPicPr>
          <p:cNvPr id="171" name="Google Shape;171;p23"/>
          <p:cNvPicPr preferRelativeResize="0"/>
          <p:nvPr/>
        </p:nvPicPr>
        <p:blipFill rotWithShape="1">
          <a:blip r:embed="rId3">
            <a:alphaModFix/>
          </a:blip>
          <a:srcRect/>
          <a:stretch/>
        </p:blipFill>
        <p:spPr>
          <a:xfrm>
            <a:off x="328612" y="1828800"/>
            <a:ext cx="2795587" cy="1768475"/>
          </a:xfrm>
          <a:prstGeom prst="rect">
            <a:avLst/>
          </a:prstGeom>
          <a:noFill/>
          <a:ln>
            <a:noFill/>
          </a:ln>
        </p:spPr>
      </p:pic>
      <p:pic>
        <p:nvPicPr>
          <p:cNvPr id="172" name="Google Shape;172;p23"/>
          <p:cNvPicPr preferRelativeResize="0"/>
          <p:nvPr/>
        </p:nvPicPr>
        <p:blipFill rotWithShape="1">
          <a:blip r:embed="rId4">
            <a:alphaModFix/>
          </a:blip>
          <a:srcRect/>
          <a:stretch/>
        </p:blipFill>
        <p:spPr>
          <a:xfrm>
            <a:off x="5867400" y="1828800"/>
            <a:ext cx="2714625" cy="1768475"/>
          </a:xfrm>
          <a:prstGeom prst="rect">
            <a:avLst/>
          </a:prstGeom>
          <a:noFill/>
          <a:ln>
            <a:noFill/>
          </a:ln>
        </p:spPr>
      </p:pic>
      <p:pic>
        <p:nvPicPr>
          <p:cNvPr id="173" name="Google Shape;173;p23"/>
          <p:cNvPicPr preferRelativeResize="0"/>
          <p:nvPr/>
        </p:nvPicPr>
        <p:blipFill rotWithShape="1">
          <a:blip r:embed="rId5">
            <a:alphaModFix/>
          </a:blip>
          <a:srcRect/>
          <a:stretch/>
        </p:blipFill>
        <p:spPr>
          <a:xfrm>
            <a:off x="1447800" y="3124200"/>
            <a:ext cx="6096000" cy="1484312"/>
          </a:xfrm>
          <a:prstGeom prst="rect">
            <a:avLst/>
          </a:prstGeom>
          <a:noFill/>
          <a:ln>
            <a:noFill/>
          </a:ln>
        </p:spPr>
      </p:pic>
      <p:pic>
        <p:nvPicPr>
          <p:cNvPr id="174" name="Google Shape;174;p23"/>
          <p:cNvPicPr preferRelativeResize="0"/>
          <p:nvPr/>
        </p:nvPicPr>
        <p:blipFill rotWithShape="1">
          <a:blip r:embed="rId6">
            <a:alphaModFix/>
          </a:blip>
          <a:srcRect/>
          <a:stretch/>
        </p:blipFill>
        <p:spPr>
          <a:xfrm>
            <a:off x="1600200" y="4114800"/>
            <a:ext cx="1471612" cy="417512"/>
          </a:xfrm>
          <a:prstGeom prst="rect">
            <a:avLst/>
          </a:prstGeom>
          <a:noFill/>
          <a:ln>
            <a:noFill/>
          </a:ln>
        </p:spPr>
      </p:pic>
      <p:pic>
        <p:nvPicPr>
          <p:cNvPr id="175" name="Google Shape;175;p23"/>
          <p:cNvPicPr preferRelativeResize="0"/>
          <p:nvPr/>
        </p:nvPicPr>
        <p:blipFill rotWithShape="1">
          <a:blip r:embed="rId7">
            <a:alphaModFix/>
          </a:blip>
          <a:srcRect/>
          <a:stretch/>
        </p:blipFill>
        <p:spPr>
          <a:xfrm>
            <a:off x="5929312" y="4724400"/>
            <a:ext cx="1538287" cy="444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3"/>
                                        </p:tgtEl>
                                        <p:attrNameLst>
                                          <p:attrName>style.visibility</p:attrName>
                                        </p:attrNameLst>
                                      </p:cBhvr>
                                      <p:to>
                                        <p:strVal val="visible"/>
                                      </p:to>
                                    </p:set>
                                    <p:animEffect transition="in" filter="fade">
                                      <p:cBhvr>
                                        <p:cTn id="13" dur="500"/>
                                        <p:tgtEl>
                                          <p:spTgt spid="17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23.</a:t>
            </a:r>
            <a:fld id="{00000000-1234-1234-1234-123412341234}" type="slidenum">
              <a:rPr lang="en-US" sz="1200" b="1" i="0" u="none">
                <a:solidFill>
                  <a:schemeClr val="dk1"/>
                </a:solidFill>
                <a:latin typeface="Arial"/>
                <a:ea typeface="Arial"/>
                <a:cs typeface="Arial"/>
                <a:sym typeface="Arial"/>
              </a:rPr>
              <a:t>9</a:t>
            </a:fld>
            <a:endParaRPr/>
          </a:p>
        </p:txBody>
      </p:sp>
      <p:sp>
        <p:nvSpPr>
          <p:cNvPr id="182" name="Google Shape;182;p2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23.4:  </a:t>
            </a:r>
            <a:r>
              <a:rPr lang="en-US" sz="2000" b="1" i="1" u="none">
                <a:solidFill>
                  <a:schemeClr val="dk1"/>
                </a:solidFill>
                <a:latin typeface="Times"/>
                <a:ea typeface="Times"/>
                <a:cs typeface="Times"/>
                <a:sym typeface="Times"/>
              </a:rPr>
              <a:t>IP addresses versus port numbers</a:t>
            </a:r>
            <a:endParaRPr/>
          </a:p>
        </p:txBody>
      </p:sp>
      <p:pic>
        <p:nvPicPr>
          <p:cNvPr id="183" name="Google Shape;183;p24"/>
          <p:cNvPicPr preferRelativeResize="0"/>
          <p:nvPr/>
        </p:nvPicPr>
        <p:blipFill rotWithShape="1">
          <a:blip r:embed="rId3">
            <a:alphaModFix/>
          </a:blip>
          <a:srcRect/>
          <a:stretch/>
        </p:blipFill>
        <p:spPr>
          <a:xfrm>
            <a:off x="1219200" y="1208087"/>
            <a:ext cx="6424612" cy="49641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2379</Words>
  <Application>Microsoft Office PowerPoint</Application>
  <PresentationFormat>On-screen Show (4:3)</PresentationFormat>
  <Paragraphs>224</Paragraphs>
  <Slides>60</Slides>
  <Notes>60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60</vt:i4>
      </vt:variant>
    </vt:vector>
  </HeadingPairs>
  <TitlesOfParts>
    <vt:vector size="69" baseType="lpstr">
      <vt:lpstr>Times New Roman</vt:lpstr>
      <vt:lpstr>Noto Sans Symbols</vt:lpstr>
      <vt:lpstr>Arial</vt:lpstr>
      <vt:lpstr>Times</vt:lpstr>
      <vt:lpstr>Tahoma</vt:lpstr>
      <vt:lpstr>Palatino</vt:lpstr>
      <vt:lpstr>Blends</vt:lpstr>
      <vt:lpstr>Blends</vt:lpstr>
      <vt:lpstr>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1</cp:revision>
  <dcterms:modified xsi:type="dcterms:W3CDTF">2024-05-25T14:04:56Z</dcterms:modified>
</cp:coreProperties>
</file>